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jpeg"/>
  <Override PartName="/ppt/media/image13.jpg" ContentType="image/jpeg"/>
  <Override PartName="/ppt/media/image14.jpg" ContentType="image/jpeg"/>
  <Override PartName="/ppt/media/image22.jpg" ContentType="image/jpeg"/>
  <Override PartName="/ppt/media/image26.jpg" ContentType="image/jpeg"/>
  <Override PartName="/ppt/media/image2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3" r:id="rId2"/>
    <p:sldId id="257" r:id="rId3"/>
    <p:sldId id="258" r:id="rId4"/>
    <p:sldId id="281" r:id="rId5"/>
    <p:sldId id="284" r:id="rId6"/>
    <p:sldId id="276" r:id="rId7"/>
    <p:sldId id="274" r:id="rId8"/>
    <p:sldId id="279" r:id="rId9"/>
    <p:sldId id="283" r:id="rId10"/>
    <p:sldId id="286" r:id="rId11"/>
    <p:sldId id="285" r:id="rId12"/>
    <p:sldId id="263" r:id="rId13"/>
    <p:sldId id="287"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84B4D89-6C32-4745-8BB5-2CA7BC05B81B}">
          <p14:sldIdLst>
            <p14:sldId id="273"/>
            <p14:sldId id="257"/>
            <p14:sldId id="258"/>
          </p14:sldIdLst>
        </p14:section>
        <p14:section name="Aerospace" id="{231D7140-D950-4945-B870-4F787D67D345}">
          <p14:sldIdLst>
            <p14:sldId id="281"/>
            <p14:sldId id="284"/>
            <p14:sldId id="276"/>
          </p14:sldIdLst>
        </p14:section>
        <p14:section name="Energy" id="{69D00391-A75B-4FC9-AB92-703ADD302A60}">
          <p14:sldIdLst>
            <p14:sldId id="274"/>
            <p14:sldId id="279"/>
          </p14:sldIdLst>
        </p14:section>
        <p14:section name="Engineering" id="{AC2DE934-C10A-46DE-9C1E-2BA7DEB153A5}">
          <p14:sldIdLst>
            <p14:sldId id="283"/>
            <p14:sldId id="286"/>
          </p14:sldIdLst>
        </p14:section>
        <p14:section name="Technology, Media &amp; Telecom" id="{F3614DB7-1406-424E-ACBC-6FDEF476B308}">
          <p14:sldIdLst>
            <p14:sldId id="285"/>
            <p14:sldId id="263"/>
            <p14:sldId id="287"/>
          </p14:sldIdLst>
        </p14:section>
        <p14:section name="Outro" id="{D0246377-1819-4CAB-A0BD-CA1E2244A439}">
          <p14:sldIdLst>
            <p14:sldId id="265"/>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FD39"/>
    <a:srgbClr val="5C5C5C"/>
    <a:srgbClr val="233485"/>
    <a:srgbClr val="1295D8"/>
    <a:srgbClr val="003865"/>
    <a:srgbClr val="FED631"/>
    <a:srgbClr val="FFFEFA"/>
    <a:srgbClr val="FEC544"/>
    <a:srgbClr val="29588C"/>
    <a:srgbClr val="0D39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01" autoAdjust="0"/>
    <p:restoredTop sz="94660"/>
  </p:normalViewPr>
  <p:slideViewPr>
    <p:cSldViewPr snapToGrid="0" showGuides="1">
      <p:cViewPr>
        <p:scale>
          <a:sx n="125" d="100"/>
          <a:sy n="125" d="100"/>
        </p:scale>
        <p:origin x="1170" y="4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A7181-EE52-48E9-A96C-DB03C388A49B}"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70187-2E9C-4430-9639-0AF647BB553B}" type="slidenum">
              <a:rPr lang="en-US" smtClean="0"/>
              <a:t>‹#›</a:t>
            </a:fld>
            <a:endParaRPr lang="en-US"/>
          </a:p>
        </p:txBody>
      </p:sp>
    </p:spTree>
    <p:extLst>
      <p:ext uri="{BB962C8B-B14F-4D97-AF65-F5344CB8AC3E}">
        <p14:creationId xmlns:p14="http://schemas.microsoft.com/office/powerpoint/2010/main" val="273508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A8BCC9-E5A8-4B21-967A-497F78CEF3CB}" type="slidenum">
              <a:rPr lang="en-US" smtClean="0"/>
              <a:t>1</a:t>
            </a:fld>
            <a:endParaRPr lang="en-US"/>
          </a:p>
        </p:txBody>
      </p:sp>
    </p:spTree>
    <p:extLst>
      <p:ext uri="{BB962C8B-B14F-4D97-AF65-F5344CB8AC3E}">
        <p14:creationId xmlns:p14="http://schemas.microsoft.com/office/powerpoint/2010/main" val="67240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6218-E631-5C8E-2FA1-E1A4A1583E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58A49F-C643-C90A-9F5F-0059CC8D8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A1E37E-A63C-D279-FA5A-8B91A4280B0D}"/>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5" name="Footer Placeholder 4">
            <a:extLst>
              <a:ext uri="{FF2B5EF4-FFF2-40B4-BE49-F238E27FC236}">
                <a16:creationId xmlns:a16="http://schemas.microsoft.com/office/drawing/2014/main" id="{000D947F-BA8E-771C-89B1-D4457C5C4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6782D-C278-28C8-FA48-50149BD9DD5A}"/>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14355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C106-00EB-9F9F-657E-05BC65BA05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C5C54A-743E-EAD4-C43B-8D5F5AB084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16D97-DF1E-B235-3E44-AC5E6B55A2FE}"/>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5" name="Footer Placeholder 4">
            <a:extLst>
              <a:ext uri="{FF2B5EF4-FFF2-40B4-BE49-F238E27FC236}">
                <a16:creationId xmlns:a16="http://schemas.microsoft.com/office/drawing/2014/main" id="{E550A538-DC25-3CF3-A1A3-B80B278C9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8AE8-9754-9096-2CA0-E1B4DE81CF33}"/>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139523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F3E7F-5F09-B6D0-6C4B-03774B84F8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C5FCEC-03E7-6AB5-6188-C6CB6ECE45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D5122-6C0F-6DB4-6F44-8391CBCC4B25}"/>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5" name="Footer Placeholder 4">
            <a:extLst>
              <a:ext uri="{FF2B5EF4-FFF2-40B4-BE49-F238E27FC236}">
                <a16:creationId xmlns:a16="http://schemas.microsoft.com/office/drawing/2014/main" id="{36799CA7-A778-D083-5C63-065465FFF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8E467-95AA-FA6E-FA16-B61531A13198}"/>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2072948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5218-3F32-D72A-F7FF-70233BF3E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00533-86C5-A1F9-9E09-DC8DCBFA0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207ED-56EF-FE6D-E7C3-C952F00CA79E}"/>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5" name="Footer Placeholder 4">
            <a:extLst>
              <a:ext uri="{FF2B5EF4-FFF2-40B4-BE49-F238E27FC236}">
                <a16:creationId xmlns:a16="http://schemas.microsoft.com/office/drawing/2014/main" id="{70014548-BB61-A7BD-849F-1CAD5E0B5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C67EC-48A7-F365-62D1-4A096B1DC924}"/>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213211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8197-DAB6-EEB5-203C-C4A9326C77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2E4191-9808-4318-D2BE-B78FE9DB2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3BC4CB-2F24-FA42-42E3-43D7295F6E0A}"/>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5" name="Footer Placeholder 4">
            <a:extLst>
              <a:ext uri="{FF2B5EF4-FFF2-40B4-BE49-F238E27FC236}">
                <a16:creationId xmlns:a16="http://schemas.microsoft.com/office/drawing/2014/main" id="{ED2206B8-DFC5-F53F-971F-7D32E8B94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D3127-B735-A897-FE07-547222033478}"/>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3218368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CC6D-FC6B-032B-2361-F33829178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9C8F7-7259-0065-4B4B-6528B8B23C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0A8AF-08EF-C2BC-26A0-2EC8F24AB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1EF716-E4A4-7452-FE51-049604E112CF}"/>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6" name="Footer Placeholder 5">
            <a:extLst>
              <a:ext uri="{FF2B5EF4-FFF2-40B4-BE49-F238E27FC236}">
                <a16:creationId xmlns:a16="http://schemas.microsoft.com/office/drawing/2014/main" id="{2365F691-1F81-3B00-45CC-51C95AC43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035AE-0161-F09A-1179-7777DFDC2C00}"/>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4122873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716D-0BCF-07CD-788A-0F3C7086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15E6C6-59FD-D595-4959-A6620217F3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9AC0E6-CE93-23C0-9CCE-99B5DF223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E0F17-3C5B-C831-8A8F-F20A284DB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AC156-ECC1-CE5A-4170-6890F89D7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C21A8C-1D2F-FE5D-6835-34E29BBA0F37}"/>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8" name="Footer Placeholder 7">
            <a:extLst>
              <a:ext uri="{FF2B5EF4-FFF2-40B4-BE49-F238E27FC236}">
                <a16:creationId xmlns:a16="http://schemas.microsoft.com/office/drawing/2014/main" id="{23B4DD5F-46D3-6EE2-E3E2-8AD6311DF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EDD8F-A359-9968-FA7B-63065B2ED88B}"/>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174261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812E-1AF9-8963-D986-7FFF373BF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C11B1F-1FA7-798D-9757-3E9B2EA180A2}"/>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4" name="Footer Placeholder 3">
            <a:extLst>
              <a:ext uri="{FF2B5EF4-FFF2-40B4-BE49-F238E27FC236}">
                <a16:creationId xmlns:a16="http://schemas.microsoft.com/office/drawing/2014/main" id="{55300341-38A2-B7AF-FBC6-2E96C13ED9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C1437-257B-CDE7-3690-31F0ABE5BFDB}"/>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3956807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C1DD2-8E34-1F7C-13E2-F89285AFFDD2}"/>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3" name="Footer Placeholder 2">
            <a:extLst>
              <a:ext uri="{FF2B5EF4-FFF2-40B4-BE49-F238E27FC236}">
                <a16:creationId xmlns:a16="http://schemas.microsoft.com/office/drawing/2014/main" id="{A4AB6C08-FE96-E8D0-287C-C28B3F9188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A602D3-B6B1-76D7-66D8-5DB168E68F35}"/>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412399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214B-6F70-F63A-A454-9C3D34FB4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483-8411-9479-1657-6263EB856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9CF77-D70F-0B91-67B0-4D6BE0DCD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4ECE5-A37D-D2E9-3154-7FFDE10B2F6C}"/>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6" name="Footer Placeholder 5">
            <a:extLst>
              <a:ext uri="{FF2B5EF4-FFF2-40B4-BE49-F238E27FC236}">
                <a16:creationId xmlns:a16="http://schemas.microsoft.com/office/drawing/2014/main" id="{E03009BB-FC30-95B4-AE66-EC517C0B4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04289-7CE2-36BA-3C1B-E07A95EB0614}"/>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170207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D98F-9BC2-95EE-1970-D01C471E6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C66BBB-211A-FB00-4CEC-F9BE29C62B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4124F9-A723-709D-9746-01EB4DCC3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7FFE36-602C-C47B-8DC2-EAB33227F7A2}"/>
              </a:ext>
            </a:extLst>
          </p:cNvPr>
          <p:cNvSpPr>
            <a:spLocks noGrp="1"/>
          </p:cNvSpPr>
          <p:nvPr>
            <p:ph type="dt" sz="half" idx="10"/>
          </p:nvPr>
        </p:nvSpPr>
        <p:spPr/>
        <p:txBody>
          <a:bodyPr/>
          <a:lstStyle/>
          <a:p>
            <a:fld id="{86DB75AE-8E20-4107-AACD-6B7A2B454040}" type="datetimeFigureOut">
              <a:rPr lang="en-US" smtClean="0"/>
              <a:t>9/25/2025</a:t>
            </a:fld>
            <a:endParaRPr lang="en-US"/>
          </a:p>
        </p:txBody>
      </p:sp>
      <p:sp>
        <p:nvSpPr>
          <p:cNvPr id="6" name="Footer Placeholder 5">
            <a:extLst>
              <a:ext uri="{FF2B5EF4-FFF2-40B4-BE49-F238E27FC236}">
                <a16:creationId xmlns:a16="http://schemas.microsoft.com/office/drawing/2014/main" id="{92F9E763-E1EC-C409-F8BC-34EE88F5C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F9055-9D4D-5BAE-CC3A-95A3A766EF34}"/>
              </a:ext>
            </a:extLst>
          </p:cNvPr>
          <p:cNvSpPr>
            <a:spLocks noGrp="1"/>
          </p:cNvSpPr>
          <p:nvPr>
            <p:ph type="sldNum" sz="quarter" idx="12"/>
          </p:nvPr>
        </p:nvSpPr>
        <p:spPr/>
        <p:txBody>
          <a:bodyPr/>
          <a:lstStyle/>
          <a:p>
            <a:fld id="{BAF6A016-EC6C-403D-B26A-B3C6009795B7}" type="slidenum">
              <a:rPr lang="en-US" smtClean="0"/>
              <a:t>‹#›</a:t>
            </a:fld>
            <a:endParaRPr lang="en-US"/>
          </a:p>
        </p:txBody>
      </p:sp>
    </p:spTree>
    <p:extLst>
      <p:ext uri="{BB962C8B-B14F-4D97-AF65-F5344CB8AC3E}">
        <p14:creationId xmlns:p14="http://schemas.microsoft.com/office/powerpoint/2010/main" val="361165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034D9-A5FA-8FD6-3478-A15FA3B651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F7B62-4C3B-8C5A-7BF4-A5845F7D54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379FC-6C64-3F37-91CA-71B7A2705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B75AE-8E20-4107-AACD-6B7A2B454040}" type="datetimeFigureOut">
              <a:rPr lang="en-US" smtClean="0"/>
              <a:t>9/25/2025</a:t>
            </a:fld>
            <a:endParaRPr lang="en-US"/>
          </a:p>
        </p:txBody>
      </p:sp>
      <p:sp>
        <p:nvSpPr>
          <p:cNvPr id="5" name="Footer Placeholder 4">
            <a:extLst>
              <a:ext uri="{FF2B5EF4-FFF2-40B4-BE49-F238E27FC236}">
                <a16:creationId xmlns:a16="http://schemas.microsoft.com/office/drawing/2014/main" id="{9A882A7D-C9DD-3B70-2381-8586851EF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D44AEE-9F6A-27FA-11E4-1D7998727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6A016-EC6C-403D-B26A-B3C6009795B7}" type="slidenum">
              <a:rPr lang="en-US" smtClean="0"/>
              <a:t>‹#›</a:t>
            </a:fld>
            <a:endParaRPr lang="en-US"/>
          </a:p>
        </p:txBody>
      </p:sp>
    </p:spTree>
    <p:extLst>
      <p:ext uri="{BB962C8B-B14F-4D97-AF65-F5344CB8AC3E}">
        <p14:creationId xmlns:p14="http://schemas.microsoft.com/office/powerpoint/2010/main" val="89879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i.net/" TargetMode="External"/><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mailto:jyahiayan@ulasinc.com"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3.jpg"/><Relationship Id="rId7" Type="http://schemas.openxmlformats.org/officeDocument/2006/relationships/hyperlink" Target="https://americanbatterytechnology.com/" TargetMode="External"/><Relationship Id="rId12" Type="http://schemas.openxmlformats.org/officeDocument/2006/relationships/image" Target="../media/image2.png"/><Relationship Id="rId17" Type="http://schemas.openxmlformats.org/officeDocument/2006/relationships/image" Target="../media/image14.jpg"/><Relationship Id="rId2" Type="http://schemas.openxmlformats.org/officeDocument/2006/relationships/hyperlink" Target="http://www.lehrengineering.com/" TargetMode="External"/><Relationship Id="rId16"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hyperlink" Target="https://www.nyi.net/" TargetMode="External"/><Relationship Id="rId9" Type="http://schemas.openxmlformats.org/officeDocument/2006/relationships/image" Target="../media/image7.jp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americanbatterytechnology.com/"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en.wikipedia.org/wiki/NextEra_Energy_Partners" TargetMode="External"/><Relationship Id="rId5" Type="http://schemas.openxmlformats.org/officeDocument/2006/relationships/hyperlink" Target="https://en.wikipedia.org/wiki/Florida_Power_%26_Light" TargetMode="External"/><Relationship Id="rId4" Type="http://schemas.openxmlformats.org/officeDocument/2006/relationships/hyperlink" Target="https://en.wikipedia.org/wiki/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lehrengineering.com/"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w view of tall buildings&#10;&#10;Description automatically generated">
            <a:extLst>
              <a:ext uri="{FF2B5EF4-FFF2-40B4-BE49-F238E27FC236}">
                <a16:creationId xmlns:a16="http://schemas.microsoft.com/office/drawing/2014/main" id="{E10009EF-6338-B150-C5E8-E03E1EA52D87}"/>
              </a:ext>
            </a:extLst>
          </p:cNvPr>
          <p:cNvPicPr>
            <a:picLocks noChangeAspect="1"/>
          </p:cNvPicPr>
          <p:nvPr/>
        </p:nvPicPr>
        <p:blipFill rotWithShape="1">
          <a:blip r:embed="rId3">
            <a:extLst>
              <a:ext uri="{28A0092B-C50C-407E-A947-70E740481C1C}">
                <a14:useLocalDpi xmlns:a14="http://schemas.microsoft.com/office/drawing/2010/main" val="0"/>
              </a:ext>
            </a:extLst>
          </a:blip>
          <a:srcRect l="16251" t="28151" r="-36692" b="21036"/>
          <a:stretch/>
        </p:blipFill>
        <p:spPr>
          <a:xfrm>
            <a:off x="0" y="0"/>
            <a:ext cx="12191999" cy="6858000"/>
          </a:xfrm>
          <a:prstGeom prst="rect">
            <a:avLst/>
          </a:prstGeom>
        </p:spPr>
      </p:pic>
      <p:sp>
        <p:nvSpPr>
          <p:cNvPr id="6" name="Rectangle 5">
            <a:extLst>
              <a:ext uri="{FF2B5EF4-FFF2-40B4-BE49-F238E27FC236}">
                <a16:creationId xmlns:a16="http://schemas.microsoft.com/office/drawing/2014/main" id="{ED667E53-AD68-B636-3E59-FD8E029DFFB6}"/>
              </a:ext>
            </a:extLst>
          </p:cNvPr>
          <p:cNvSpPr/>
          <p:nvPr/>
        </p:nvSpPr>
        <p:spPr>
          <a:xfrm>
            <a:off x="0" y="0"/>
            <a:ext cx="12192000" cy="6899570"/>
          </a:xfrm>
          <a:prstGeom prst="rect">
            <a:avLst/>
          </a:prstGeom>
          <a:gradFill flip="none" rotWithShape="1">
            <a:gsLst>
              <a:gs pos="22000">
                <a:schemeClr val="bg1">
                  <a:alpha val="0"/>
                </a:schemeClr>
              </a:gs>
              <a:gs pos="6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2">
                  <a:lumMod val="10000"/>
                </a:schemeClr>
              </a:solidFill>
              <a:latin typeface="Raleway" pitchFamily="2" charset="0"/>
            </a:endParaRPr>
          </a:p>
        </p:txBody>
      </p:sp>
      <p:pic>
        <p:nvPicPr>
          <p:cNvPr id="8" name="Picture 7" descr="Text&#10;&#10;Description automatically generated with low confidence">
            <a:extLst>
              <a:ext uri="{FF2B5EF4-FFF2-40B4-BE49-F238E27FC236}">
                <a16:creationId xmlns:a16="http://schemas.microsoft.com/office/drawing/2014/main" id="{4B026717-BAEE-204C-E067-98D6C0FAA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925" y="2198485"/>
            <a:ext cx="8394097" cy="2308630"/>
          </a:xfrm>
          <a:prstGeom prst="rect">
            <a:avLst/>
          </a:prstGeom>
        </p:spPr>
      </p:pic>
      <p:sp>
        <p:nvSpPr>
          <p:cNvPr id="10" name="TextBox 5">
            <a:extLst>
              <a:ext uri="{FF2B5EF4-FFF2-40B4-BE49-F238E27FC236}">
                <a16:creationId xmlns:a16="http://schemas.microsoft.com/office/drawing/2014/main" id="{A9AE22BC-5C3A-5317-7A37-D122CAFD4777}"/>
              </a:ext>
            </a:extLst>
          </p:cNvPr>
          <p:cNvSpPr txBox="1"/>
          <p:nvPr/>
        </p:nvSpPr>
        <p:spPr>
          <a:xfrm>
            <a:off x="4807125" y="2019383"/>
            <a:ext cx="622125" cy="276999"/>
          </a:xfrm>
          <a:prstGeom prst="rect">
            <a:avLst/>
          </a:prstGeom>
        </p:spPr>
        <p:txBody>
          <a:bodyPr wrap="square" lIns="0" tIns="0" rIns="0" bIns="0" rtlCol="0" anchor="t">
            <a:spAutoFit/>
          </a:bodyPr>
          <a:lstStyle/>
          <a:p>
            <a:r>
              <a:rPr lang="en-US" dirty="0">
                <a:solidFill>
                  <a:srgbClr val="3BB54A"/>
                </a:solidFill>
                <a:latin typeface="Avenir Black" panose="020B0803020203020204" pitchFamily="34" charset="0"/>
              </a:rPr>
              <a:t>2025</a:t>
            </a:r>
          </a:p>
        </p:txBody>
      </p:sp>
      <p:sp>
        <p:nvSpPr>
          <p:cNvPr id="2" name="TextBox 5">
            <a:extLst>
              <a:ext uri="{FF2B5EF4-FFF2-40B4-BE49-F238E27FC236}">
                <a16:creationId xmlns:a16="http://schemas.microsoft.com/office/drawing/2014/main" id="{07103B5F-E971-2B51-BF28-217D7C28F105}"/>
              </a:ext>
            </a:extLst>
          </p:cNvPr>
          <p:cNvSpPr txBox="1"/>
          <p:nvPr/>
        </p:nvSpPr>
        <p:spPr>
          <a:xfrm>
            <a:off x="3210134" y="4482877"/>
            <a:ext cx="2304841" cy="246221"/>
          </a:xfrm>
          <a:prstGeom prst="rect">
            <a:avLst/>
          </a:prstGeom>
        </p:spPr>
        <p:txBody>
          <a:bodyPr wrap="square" lIns="0" tIns="0" rIns="0" bIns="0" rtlCol="0" anchor="t">
            <a:spAutoFit/>
          </a:bodyPr>
          <a:lstStyle/>
          <a:p>
            <a:r>
              <a:rPr lang="en-US" sz="1600" dirty="0">
                <a:solidFill>
                  <a:srgbClr val="3BB54A"/>
                </a:solidFill>
                <a:latin typeface="Avenir Black" panose="020B0803020203020204" pitchFamily="34" charset="0"/>
              </a:rPr>
              <a:t>SHORT DECK</a:t>
            </a:r>
          </a:p>
        </p:txBody>
      </p:sp>
    </p:spTree>
    <p:extLst>
      <p:ext uri="{BB962C8B-B14F-4D97-AF65-F5344CB8AC3E}">
        <p14:creationId xmlns:p14="http://schemas.microsoft.com/office/powerpoint/2010/main" val="3542338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in hard hats looking at a computer screen&#10;&#10;AI-generated content may be incorrect.">
            <a:extLst>
              <a:ext uri="{FF2B5EF4-FFF2-40B4-BE49-F238E27FC236}">
                <a16:creationId xmlns:a16="http://schemas.microsoft.com/office/drawing/2014/main" id="{2BAB38EE-F715-A0FA-5874-830E5AE298DF}"/>
              </a:ext>
            </a:extLst>
          </p:cNvPr>
          <p:cNvPicPr>
            <a:picLocks noChangeAspect="1"/>
          </p:cNvPicPr>
          <p:nvPr/>
        </p:nvPicPr>
        <p:blipFill>
          <a:blip r:embed="rId2">
            <a:extLst>
              <a:ext uri="{28A0092B-C50C-407E-A947-70E740481C1C}">
                <a14:useLocalDpi xmlns:a14="http://schemas.microsoft.com/office/drawing/2010/main" val="0"/>
              </a:ext>
            </a:extLst>
          </a:blip>
          <a:srcRect l="15939" r="7744"/>
          <a:stretch>
            <a:fillRect/>
          </a:stretch>
        </p:blipFill>
        <p:spPr>
          <a:xfrm>
            <a:off x="0" y="0"/>
            <a:ext cx="9304544" cy="6858000"/>
          </a:xfrm>
          <a:prstGeom prst="rect">
            <a:avLst/>
          </a:prstGeom>
        </p:spPr>
      </p:pic>
      <p:sp>
        <p:nvSpPr>
          <p:cNvPr id="10" name="Rectangle 9">
            <a:extLst>
              <a:ext uri="{FF2B5EF4-FFF2-40B4-BE49-F238E27FC236}">
                <a16:creationId xmlns:a16="http://schemas.microsoft.com/office/drawing/2014/main" id="{F3CCAC6D-89D1-2830-74B8-DE35251694EA}"/>
              </a:ext>
            </a:extLst>
          </p:cNvPr>
          <p:cNvSpPr/>
          <p:nvPr/>
        </p:nvSpPr>
        <p:spPr>
          <a:xfrm>
            <a:off x="8549640" y="0"/>
            <a:ext cx="364236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DFD39"/>
                </a:solidFill>
              </a:rPr>
              <a:t>  </a:t>
            </a:r>
            <a:endParaRPr lang="en-US" dirty="0">
              <a:solidFill>
                <a:srgbClr val="CDFD39"/>
              </a:solidFill>
            </a:endParaRPr>
          </a:p>
        </p:txBody>
      </p:sp>
      <p:pic>
        <p:nvPicPr>
          <p:cNvPr id="5" name="Picture 4" descr="A grey text on a white background&#10;&#10;AI-generated content may be incorrect.">
            <a:extLst>
              <a:ext uri="{FF2B5EF4-FFF2-40B4-BE49-F238E27FC236}">
                <a16:creationId xmlns:a16="http://schemas.microsoft.com/office/drawing/2014/main" id="{2CE7A87D-AFA9-EB9B-5AA2-951E3DCBB5F2}"/>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38086" b="61719" l="6152" r="92969">
                        <a14:foregroundMark x1="67871" y1="51953" x2="67871" y2="51953"/>
                        <a14:foregroundMark x1="71973" y1="52930" x2="71973" y2="52930"/>
                        <a14:foregroundMark x1="88770" y1="49023" x2="88770" y2="49023"/>
                        <a14:foregroundMark x1="90039" y1="39844" x2="90039" y2="39844"/>
                        <a14:foregroundMark x1="93066" y1="41211" x2="93066" y2="41211"/>
                        <a14:foregroundMark x1="92285" y1="59375" x2="92285" y2="59375"/>
                        <a14:foregroundMark x1="45215" y1="50977" x2="45215" y2="50977"/>
                        <a14:foregroundMark x1="49512" y1="41602" x2="49512" y2="41602"/>
                        <a14:foregroundMark x1="50879" y1="61328" x2="50879" y2="61328"/>
                        <a14:foregroundMark x1="23633" y1="60547" x2="23633" y2="60547"/>
                        <a14:foregroundMark x1="24707" y1="50586" x2="24707" y2="50586"/>
                        <a14:foregroundMark x1="25000" y1="41602" x2="25000" y2="41602"/>
                        <a14:foregroundMark x1="8398" y1="59766" x2="8398" y2="59766"/>
                        <a14:foregroundMark x1="6152" y1="51172" x2="6152" y2="51172"/>
                      </a14:backgroundRemoval>
                    </a14:imgEffect>
                  </a14:imgLayer>
                </a14:imgProps>
              </a:ext>
              <a:ext uri="{28A0092B-C50C-407E-A947-70E740481C1C}">
                <a14:useLocalDpi xmlns:a14="http://schemas.microsoft.com/office/drawing/2010/main" val="0"/>
              </a:ext>
            </a:extLst>
          </a:blip>
          <a:srcRect l="3327" t="35366" r="3120" b="35197"/>
          <a:stretch>
            <a:fillRect/>
          </a:stretch>
        </p:blipFill>
        <p:spPr>
          <a:xfrm>
            <a:off x="8778240" y="2405307"/>
            <a:ext cx="3162797" cy="497582"/>
          </a:xfrm>
          <a:prstGeom prst="rect">
            <a:avLst/>
          </a:prstGeom>
        </p:spPr>
      </p:pic>
      <p:sp>
        <p:nvSpPr>
          <p:cNvPr id="7" name="TextBox 6">
            <a:extLst>
              <a:ext uri="{FF2B5EF4-FFF2-40B4-BE49-F238E27FC236}">
                <a16:creationId xmlns:a16="http://schemas.microsoft.com/office/drawing/2014/main" id="{796F6288-9A1F-F526-F8A2-7B5E74C34542}"/>
              </a:ext>
            </a:extLst>
          </p:cNvPr>
          <p:cNvSpPr txBox="1"/>
          <p:nvPr/>
        </p:nvSpPr>
        <p:spPr>
          <a:xfrm>
            <a:off x="8732520" y="3075099"/>
            <a:ext cx="3378867" cy="1477328"/>
          </a:xfrm>
          <a:prstGeom prst="rect">
            <a:avLst/>
          </a:prstGeom>
          <a:noFill/>
        </p:spPr>
        <p:txBody>
          <a:bodyPr wrap="square" rtlCol="0">
            <a:spAutoFit/>
          </a:bodyPr>
          <a:lstStyle/>
          <a:p>
            <a:r>
              <a:rPr lang="en-US" sz="900" dirty="0" err="1">
                <a:solidFill>
                  <a:schemeClr val="bg1"/>
                </a:solidFill>
                <a:latin typeface="Raleway" pitchFamily="2" charset="0"/>
              </a:rPr>
              <a:t>Legence</a:t>
            </a:r>
            <a:r>
              <a:rPr lang="en-US" sz="900" dirty="0">
                <a:solidFill>
                  <a:schemeClr val="bg1"/>
                </a:solidFill>
                <a:latin typeface="Raleway" pitchFamily="2" charset="0"/>
              </a:rPr>
              <a:t> Corp is a provider of engineering, installation and maintenance services for mission-critical systems in buildings. It focuses on high-growth sectors that have technically demanding buildings, including technology, life sciences, healthcare and education. The company specializes in designing, fabricating and installing complex HVAC, process piping and other mechanical, electrical and plumbing (MEP) systems for new facilities and upgrading HVAC, lighting and building controls in existing facilities to make them more energy efficient and sustainable.</a:t>
            </a:r>
          </a:p>
        </p:txBody>
      </p:sp>
      <p:sp>
        <p:nvSpPr>
          <p:cNvPr id="18" name="Isosceles Triangle 17">
            <a:extLst>
              <a:ext uri="{FF2B5EF4-FFF2-40B4-BE49-F238E27FC236}">
                <a16:creationId xmlns:a16="http://schemas.microsoft.com/office/drawing/2014/main" id="{1208E199-046B-ACB5-3428-6F1B04450E24}"/>
              </a:ext>
            </a:extLst>
          </p:cNvPr>
          <p:cNvSpPr/>
          <p:nvPr/>
        </p:nvSpPr>
        <p:spPr>
          <a:xfrm rot="5400000">
            <a:off x="9037320" y="5105400"/>
            <a:ext cx="1257300" cy="2247900"/>
          </a:xfrm>
          <a:prstGeom prst="triangle">
            <a:avLst>
              <a:gd name="adj" fmla="val 100000"/>
            </a:avLst>
          </a:prstGeom>
          <a:solidFill>
            <a:srgbClr val="CDFD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8EBF232-422D-ECEA-C57F-487745F60485}"/>
              </a:ext>
            </a:extLst>
          </p:cNvPr>
          <p:cNvSpPr/>
          <p:nvPr/>
        </p:nvSpPr>
        <p:spPr>
          <a:xfrm rot="16200000">
            <a:off x="9517380" y="-975360"/>
            <a:ext cx="1699260" cy="3649980"/>
          </a:xfrm>
          <a:prstGeom prst="triangle">
            <a:avLst>
              <a:gd name="adj" fmla="val 100000"/>
            </a:avLst>
          </a:prstGeom>
          <a:solidFill>
            <a:srgbClr val="CDFD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681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arge machine in a factory&#10;&#10;AI-generated content may be incorrect.">
            <a:extLst>
              <a:ext uri="{FF2B5EF4-FFF2-40B4-BE49-F238E27FC236}">
                <a16:creationId xmlns:a16="http://schemas.microsoft.com/office/drawing/2014/main" id="{76B01ADC-CF4C-1857-49A3-A3C8064433F7}"/>
              </a:ext>
            </a:extLst>
          </p:cNvPr>
          <p:cNvPicPr>
            <a:picLocks noChangeAspect="1"/>
          </p:cNvPicPr>
          <p:nvPr/>
        </p:nvPicPr>
        <p:blipFill>
          <a:blip r:embed="rId2">
            <a:extLst>
              <a:ext uri="{28A0092B-C50C-407E-A947-70E740481C1C}">
                <a14:useLocalDpi xmlns:a14="http://schemas.microsoft.com/office/drawing/2010/main" val="0"/>
              </a:ext>
            </a:extLst>
          </a:blip>
          <a:srcRect r="9297"/>
          <a:stretch>
            <a:fillRect/>
          </a:stretch>
        </p:blipFill>
        <p:spPr>
          <a:xfrm>
            <a:off x="1133477" y="0"/>
            <a:ext cx="11058524" cy="6858000"/>
          </a:xfrm>
          <a:prstGeom prst="rect">
            <a:avLst/>
          </a:prstGeom>
        </p:spPr>
      </p:pic>
      <p:sp>
        <p:nvSpPr>
          <p:cNvPr id="20" name="Rectangle 19">
            <a:extLst>
              <a:ext uri="{FF2B5EF4-FFF2-40B4-BE49-F238E27FC236}">
                <a16:creationId xmlns:a16="http://schemas.microsoft.com/office/drawing/2014/main" id="{010E5280-3F39-3D26-A30E-059CA02C75E3}"/>
              </a:ext>
            </a:extLst>
          </p:cNvPr>
          <p:cNvSpPr/>
          <p:nvPr/>
        </p:nvSpPr>
        <p:spPr>
          <a:xfrm rot="10800000">
            <a:off x="-1" y="1"/>
            <a:ext cx="7743825" cy="6858000"/>
          </a:xfrm>
          <a:prstGeom prst="rect">
            <a:avLst/>
          </a:prstGeom>
          <a:gradFill>
            <a:gsLst>
              <a:gs pos="0">
                <a:schemeClr val="bg1">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descr="A blue and black logo&#10;&#10;AI-generated content may be incorrect.">
            <a:extLst>
              <a:ext uri="{FF2B5EF4-FFF2-40B4-BE49-F238E27FC236}">
                <a16:creationId xmlns:a16="http://schemas.microsoft.com/office/drawing/2014/main" id="{0FF748E8-E9DC-CA67-C346-AC090033F4CB}"/>
              </a:ext>
            </a:extLst>
          </p:cNvPr>
          <p:cNvPicPr>
            <a:picLocks noChangeAspect="1"/>
          </p:cNvPicPr>
          <p:nvPr/>
        </p:nvPicPr>
        <p:blipFill>
          <a:blip r:embed="rId3">
            <a:extLst>
              <a:ext uri="{28A0092B-C50C-407E-A947-70E740481C1C}">
                <a14:useLocalDpi xmlns:a14="http://schemas.microsoft.com/office/drawing/2010/main" val="0"/>
              </a:ext>
            </a:extLst>
          </a:blip>
          <a:srcRect t="24444" b="24028"/>
          <a:stretch>
            <a:fillRect/>
          </a:stretch>
        </p:blipFill>
        <p:spPr>
          <a:xfrm>
            <a:off x="374296" y="371475"/>
            <a:ext cx="3810290" cy="1104900"/>
          </a:xfrm>
          <a:prstGeom prst="rect">
            <a:avLst/>
          </a:prstGeom>
        </p:spPr>
      </p:pic>
      <p:sp>
        <p:nvSpPr>
          <p:cNvPr id="14" name="TextBox 13">
            <a:extLst>
              <a:ext uri="{FF2B5EF4-FFF2-40B4-BE49-F238E27FC236}">
                <a16:creationId xmlns:a16="http://schemas.microsoft.com/office/drawing/2014/main" id="{8F2A2619-E1E2-7F5E-780A-529540079D00}"/>
              </a:ext>
            </a:extLst>
          </p:cNvPr>
          <p:cNvSpPr txBox="1"/>
          <p:nvPr/>
        </p:nvSpPr>
        <p:spPr>
          <a:xfrm>
            <a:off x="341992" y="1802844"/>
            <a:ext cx="3410857" cy="4238596"/>
          </a:xfrm>
          <a:prstGeom prst="rect">
            <a:avLst/>
          </a:prstGeom>
          <a:noFill/>
        </p:spPr>
        <p:txBody>
          <a:bodyPr wrap="square" numCol="1" rtlCol="0">
            <a:spAutoFit/>
          </a:bodyPr>
          <a:lstStyle/>
          <a:p>
            <a:pPr marL="0" marR="0">
              <a:lnSpc>
                <a:spcPct val="115000"/>
              </a:lnSpc>
              <a:spcAft>
                <a:spcPts val="800"/>
              </a:spcAft>
              <a:buNone/>
            </a:pPr>
            <a:r>
              <a:rPr lang="en-US" sz="1000" b="1" kern="100" dirty="0">
                <a:solidFill>
                  <a:srgbClr val="233485"/>
                </a:solidFill>
                <a:effectLst/>
                <a:latin typeface="Raleway" pitchFamily="2" charset="0"/>
                <a:ea typeface="Aptos" panose="020B0004020202020204" pitchFamily="34" charset="0"/>
                <a:cs typeface="Times New Roman" panose="02020603050405020304" pitchFamily="18" charset="0"/>
              </a:rPr>
              <a:t>ASML Holding </a:t>
            </a:r>
            <a:r>
              <a:rPr lang="en-US" sz="1000" kern="100" dirty="0">
                <a:effectLst/>
                <a:latin typeface="Raleway" pitchFamily="2" charset="0"/>
                <a:ea typeface="Aptos" panose="020B0004020202020204" pitchFamily="34" charset="0"/>
                <a:cs typeface="Times New Roman" panose="02020603050405020304" pitchFamily="18" charset="0"/>
              </a:rPr>
              <a:t>(NASDAQ: ASML)</a:t>
            </a:r>
            <a:r>
              <a:rPr lang="en-US" sz="1000" b="1" kern="100" dirty="0">
                <a:effectLst/>
                <a:latin typeface="Raleway" pitchFamily="2" charset="0"/>
                <a:ea typeface="Aptos" panose="020B0004020202020204" pitchFamily="34" charset="0"/>
                <a:cs typeface="Times New Roman" panose="02020603050405020304" pitchFamily="18" charset="0"/>
              </a:rPr>
              <a:t> </a:t>
            </a:r>
            <a:r>
              <a:rPr lang="en-US" sz="1000" kern="100" dirty="0">
                <a:effectLst/>
                <a:latin typeface="Raleway" pitchFamily="2" charset="0"/>
                <a:ea typeface="Aptos" panose="020B0004020202020204" pitchFamily="34" charset="0"/>
                <a:cs typeface="Times New Roman" panose="02020603050405020304" pitchFamily="18" charset="0"/>
              </a:rPr>
              <a:t>is a Dutch multinational corporation that designs and manufactures lithography systems, which are used in the semiconductor industry to make integrated circuits. It is one of the world's leading suppliers of such systems. </a:t>
            </a:r>
          </a:p>
          <a:p>
            <a:pPr marL="0" marR="0">
              <a:lnSpc>
                <a:spcPct val="115000"/>
              </a:lnSpc>
              <a:spcAft>
                <a:spcPts val="800"/>
              </a:spcAft>
              <a:buNone/>
            </a:pPr>
            <a:r>
              <a:rPr lang="en-US" sz="1000" b="1" kern="100" dirty="0">
                <a:solidFill>
                  <a:srgbClr val="233485"/>
                </a:solidFill>
                <a:effectLst/>
                <a:latin typeface="Raleway" pitchFamily="2" charset="0"/>
                <a:ea typeface="Aptos" panose="020B0004020202020204" pitchFamily="34" charset="0"/>
                <a:cs typeface="Times New Roman" panose="02020603050405020304" pitchFamily="18" charset="0"/>
              </a:rPr>
              <a:t>Lithography Systems: </a:t>
            </a:r>
            <a:r>
              <a:rPr lang="en-US" sz="1000" kern="100" dirty="0">
                <a:effectLst/>
                <a:latin typeface="Raleway" pitchFamily="2" charset="0"/>
                <a:ea typeface="Aptos" panose="020B0004020202020204" pitchFamily="34" charset="0"/>
                <a:cs typeface="Times New Roman" panose="02020603050405020304" pitchFamily="18" charset="0"/>
              </a:rPr>
              <a:t>ASML's core business is producing photolithography systems, essential for creating the intricate patterns on semiconductor chips. </a:t>
            </a:r>
          </a:p>
          <a:p>
            <a:pPr marL="0" marR="0">
              <a:lnSpc>
                <a:spcPct val="115000"/>
              </a:lnSpc>
              <a:spcAft>
                <a:spcPts val="800"/>
              </a:spcAft>
              <a:buNone/>
            </a:pPr>
            <a:r>
              <a:rPr lang="en-US" sz="1000" b="1" kern="100" dirty="0">
                <a:solidFill>
                  <a:srgbClr val="233485"/>
                </a:solidFill>
                <a:effectLst/>
                <a:latin typeface="Raleway" pitchFamily="2" charset="0"/>
                <a:ea typeface="Aptos" panose="020B0004020202020204" pitchFamily="34" charset="0"/>
                <a:cs typeface="Times New Roman" panose="02020603050405020304" pitchFamily="18" charset="0"/>
              </a:rPr>
              <a:t>Industry Leader</a:t>
            </a:r>
            <a:r>
              <a:rPr lang="en-US" sz="1000" b="1" kern="100" dirty="0">
                <a:effectLst/>
                <a:latin typeface="Raleway" pitchFamily="2" charset="0"/>
                <a:ea typeface="Aptos" panose="020B0004020202020204" pitchFamily="34" charset="0"/>
                <a:cs typeface="Times New Roman" panose="02020603050405020304" pitchFamily="18" charset="0"/>
              </a:rPr>
              <a:t>: </a:t>
            </a:r>
            <a:r>
              <a:rPr lang="en-US" sz="1000" kern="100" dirty="0">
                <a:effectLst/>
                <a:latin typeface="Raleway" pitchFamily="2" charset="0"/>
                <a:ea typeface="Aptos" panose="020B0004020202020204" pitchFamily="34" charset="0"/>
                <a:cs typeface="Times New Roman" panose="02020603050405020304" pitchFamily="18" charset="0"/>
              </a:rPr>
              <a:t>The company is a major player in the global semiconductor equipment market. </a:t>
            </a:r>
          </a:p>
          <a:p>
            <a:pPr marL="0" marR="0">
              <a:lnSpc>
                <a:spcPct val="115000"/>
              </a:lnSpc>
              <a:spcAft>
                <a:spcPts val="800"/>
              </a:spcAft>
              <a:buNone/>
            </a:pPr>
            <a:r>
              <a:rPr lang="en-US" sz="1000" b="1" kern="100" dirty="0">
                <a:solidFill>
                  <a:srgbClr val="233485"/>
                </a:solidFill>
                <a:effectLst/>
                <a:latin typeface="Raleway" pitchFamily="2" charset="0"/>
                <a:ea typeface="Aptos" panose="020B0004020202020204" pitchFamily="34" charset="0"/>
                <a:cs typeface="Times New Roman" panose="02020603050405020304" pitchFamily="18" charset="0"/>
              </a:rPr>
              <a:t>Global Presence: </a:t>
            </a:r>
            <a:r>
              <a:rPr lang="en-US" sz="1000" kern="100" dirty="0">
                <a:effectLst/>
                <a:latin typeface="Raleway" pitchFamily="2" charset="0"/>
                <a:ea typeface="Aptos" panose="020B0004020202020204" pitchFamily="34" charset="0"/>
                <a:cs typeface="Times New Roman" panose="02020603050405020304" pitchFamily="18" charset="0"/>
              </a:rPr>
              <a:t>ASML has a worldwide customer base and a network of service locations in 16 countries. </a:t>
            </a:r>
          </a:p>
          <a:p>
            <a:pPr marL="0" marR="0">
              <a:lnSpc>
                <a:spcPct val="115000"/>
              </a:lnSpc>
              <a:spcAft>
                <a:spcPts val="800"/>
              </a:spcAft>
            </a:pPr>
            <a:r>
              <a:rPr lang="en-US" sz="1000" b="1" kern="100" dirty="0">
                <a:solidFill>
                  <a:srgbClr val="233485"/>
                </a:solidFill>
                <a:effectLst/>
                <a:latin typeface="Raleway" pitchFamily="2" charset="0"/>
                <a:ea typeface="Aptos" panose="020B0004020202020204" pitchFamily="34" charset="0"/>
                <a:cs typeface="Times New Roman" panose="02020603050405020304" pitchFamily="18" charset="0"/>
              </a:rPr>
              <a:t>Stock Exchange Listings: </a:t>
            </a:r>
            <a:r>
              <a:rPr lang="en-US" sz="1000" kern="100" dirty="0">
                <a:effectLst/>
                <a:latin typeface="Raleway" pitchFamily="2" charset="0"/>
                <a:ea typeface="Aptos" panose="020B0004020202020204" pitchFamily="34" charset="0"/>
                <a:cs typeface="Times New Roman" panose="02020603050405020304" pitchFamily="18" charset="0"/>
              </a:rPr>
              <a:t>ASML is listed on the Euronext Amsterdam and Nasdaq stock exchanges. </a:t>
            </a:r>
          </a:p>
          <a:p>
            <a:pPr marL="0" marR="0">
              <a:lnSpc>
                <a:spcPct val="115000"/>
              </a:lnSpc>
              <a:spcAft>
                <a:spcPts val="800"/>
              </a:spcAft>
              <a:buNone/>
            </a:pPr>
            <a:r>
              <a:rPr lang="en-US" sz="1000" b="1" kern="100" dirty="0">
                <a:solidFill>
                  <a:srgbClr val="233485"/>
                </a:solidFill>
                <a:effectLst/>
                <a:latin typeface="Aptos" panose="020B0004020202020204" pitchFamily="34" charset="0"/>
                <a:ea typeface="Aptos" panose="020B0004020202020204" pitchFamily="34" charset="0"/>
                <a:cs typeface="Times New Roman" panose="02020603050405020304" pitchFamily="18" charset="0"/>
              </a:rPr>
              <a:t>Founded: </a:t>
            </a:r>
            <a:r>
              <a:rPr lang="en-US" sz="1000" kern="100" dirty="0">
                <a:effectLst/>
                <a:latin typeface="Aptos" panose="020B0004020202020204" pitchFamily="34" charset="0"/>
                <a:ea typeface="Aptos" panose="020B0004020202020204" pitchFamily="34" charset="0"/>
                <a:cs typeface="Times New Roman" panose="02020603050405020304" pitchFamily="18" charset="0"/>
              </a:rPr>
              <a:t>ASML was founded in 1984 as a joint venture between Philips and ASM International and became a fully independent corporation in 1995. </a:t>
            </a:r>
          </a:p>
          <a:p>
            <a:pPr marL="0" marR="0">
              <a:lnSpc>
                <a:spcPct val="115000"/>
              </a:lnSpc>
              <a:spcAft>
                <a:spcPts val="800"/>
              </a:spcAft>
            </a:pPr>
            <a:r>
              <a:rPr lang="en-US" sz="1000" b="1" kern="100" dirty="0">
                <a:solidFill>
                  <a:srgbClr val="233485"/>
                </a:solidFill>
                <a:effectLst/>
                <a:latin typeface="Aptos" panose="020B0004020202020204" pitchFamily="34" charset="0"/>
                <a:ea typeface="Aptos" panose="020B0004020202020204" pitchFamily="34" charset="0"/>
                <a:cs typeface="Times New Roman" panose="02020603050405020304" pitchFamily="18" charset="0"/>
              </a:rPr>
              <a:t>Main Clients: </a:t>
            </a:r>
            <a:r>
              <a:rPr lang="en-US" sz="1000" kern="100" dirty="0">
                <a:effectLst/>
                <a:latin typeface="Aptos" panose="020B0004020202020204" pitchFamily="34" charset="0"/>
                <a:ea typeface="Aptos" panose="020B0004020202020204" pitchFamily="34" charset="0"/>
                <a:cs typeface="Times New Roman" panose="02020603050405020304" pitchFamily="18" charset="0"/>
              </a:rPr>
              <a:t>ASML's major clients include TSMC, Samsung, and Intel.</a:t>
            </a:r>
          </a:p>
        </p:txBody>
      </p:sp>
      <p:sp>
        <p:nvSpPr>
          <p:cNvPr id="15" name="object 6">
            <a:extLst>
              <a:ext uri="{FF2B5EF4-FFF2-40B4-BE49-F238E27FC236}">
                <a16:creationId xmlns:a16="http://schemas.microsoft.com/office/drawing/2014/main" id="{71B5D22C-C126-5C92-167E-12762BFF5608}"/>
              </a:ext>
            </a:extLst>
          </p:cNvPr>
          <p:cNvSpPr/>
          <p:nvPr/>
        </p:nvSpPr>
        <p:spPr>
          <a:xfrm rot="16200000">
            <a:off x="2308863" y="-367664"/>
            <a:ext cx="93538" cy="3842187"/>
          </a:xfrm>
          <a:custGeom>
            <a:avLst/>
            <a:gdLst/>
            <a:ahLst/>
            <a:cxnLst/>
            <a:rect l="l" t="t" r="r" b="b"/>
            <a:pathLst>
              <a:path h="1486535">
                <a:moveTo>
                  <a:pt x="0" y="0"/>
                </a:moveTo>
                <a:lnTo>
                  <a:pt x="0" y="1486000"/>
                </a:lnTo>
              </a:path>
            </a:pathLst>
          </a:custGeom>
          <a:ln w="38073">
            <a:solidFill>
              <a:srgbClr val="233485"/>
            </a:solidFill>
          </a:ln>
        </p:spPr>
        <p:txBody>
          <a:bodyPr wrap="square" lIns="0" tIns="0" rIns="0" bIns="0" rtlCol="0"/>
          <a:lstStyle/>
          <a:p>
            <a:endParaRPr sz="1688"/>
          </a:p>
        </p:txBody>
      </p:sp>
    </p:spTree>
    <p:extLst>
      <p:ext uri="{BB962C8B-B14F-4D97-AF65-F5344CB8AC3E}">
        <p14:creationId xmlns:p14="http://schemas.microsoft.com/office/powerpoint/2010/main" val="68727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yellow jacket holding a computer&#10;&#10;Description automatically generated">
            <a:extLst>
              <a:ext uri="{FF2B5EF4-FFF2-40B4-BE49-F238E27FC236}">
                <a16:creationId xmlns:a16="http://schemas.microsoft.com/office/drawing/2014/main" id="{8966093E-9E51-F234-4B79-8250E90D8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1"/>
            <a:ext cx="10334625" cy="6888673"/>
          </a:xfrm>
          <a:prstGeom prst="rect">
            <a:avLst/>
          </a:prstGeom>
        </p:spPr>
      </p:pic>
      <p:sp>
        <p:nvSpPr>
          <p:cNvPr id="12" name="Rectangle 11">
            <a:extLst>
              <a:ext uri="{FF2B5EF4-FFF2-40B4-BE49-F238E27FC236}">
                <a16:creationId xmlns:a16="http://schemas.microsoft.com/office/drawing/2014/main" id="{D6CE106E-0228-FC9D-3800-DDD9619DF8FD}"/>
              </a:ext>
            </a:extLst>
          </p:cNvPr>
          <p:cNvSpPr/>
          <p:nvPr/>
        </p:nvSpPr>
        <p:spPr>
          <a:xfrm rot="10800000">
            <a:off x="0" y="0"/>
            <a:ext cx="8947150" cy="6899570"/>
          </a:xfrm>
          <a:prstGeom prst="rect">
            <a:avLst/>
          </a:prstGeom>
          <a:gradFill flip="none" rotWithShape="1">
            <a:gsLst>
              <a:gs pos="22000">
                <a:schemeClr val="bg1">
                  <a:alpha val="0"/>
                </a:schemeClr>
              </a:gs>
              <a:gs pos="6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2">
                  <a:lumMod val="10000"/>
                </a:schemeClr>
              </a:solidFill>
              <a:latin typeface="Raleway" pitchFamily="2" charset="0"/>
            </a:endParaRPr>
          </a:p>
        </p:txBody>
      </p:sp>
      <p:pic>
        <p:nvPicPr>
          <p:cNvPr id="2" name="object 2">
            <a:hlinkClick r:id="rId3"/>
          </p:cNvPr>
          <p:cNvPicPr/>
          <p:nvPr/>
        </p:nvPicPr>
        <p:blipFill>
          <a:blip r:embed="rId4" cstate="print"/>
          <a:stretch>
            <a:fillRect/>
          </a:stretch>
        </p:blipFill>
        <p:spPr>
          <a:xfrm>
            <a:off x="377825" y="392717"/>
            <a:ext cx="5381527" cy="925394"/>
          </a:xfrm>
          <a:prstGeom prst="rect">
            <a:avLst/>
          </a:prstGeom>
        </p:spPr>
      </p:pic>
      <p:sp>
        <p:nvSpPr>
          <p:cNvPr id="4" name="object 4"/>
          <p:cNvSpPr/>
          <p:nvPr/>
        </p:nvSpPr>
        <p:spPr>
          <a:xfrm rot="16200000" flipH="1">
            <a:off x="2893333" y="-1065409"/>
            <a:ext cx="72959" cy="5170331"/>
          </a:xfrm>
          <a:custGeom>
            <a:avLst/>
            <a:gdLst/>
            <a:ahLst/>
            <a:cxnLst/>
            <a:rect l="l" t="t" r="r" b="b"/>
            <a:pathLst>
              <a:path h="1486535">
                <a:moveTo>
                  <a:pt x="0" y="0"/>
                </a:moveTo>
                <a:lnTo>
                  <a:pt x="0" y="1486000"/>
                </a:lnTo>
              </a:path>
            </a:pathLst>
          </a:custGeom>
          <a:ln w="38073">
            <a:solidFill>
              <a:srgbClr val="F7981B"/>
            </a:solidFill>
          </a:ln>
        </p:spPr>
        <p:txBody>
          <a:bodyPr wrap="square" lIns="0" tIns="0" rIns="0" bIns="0" rtlCol="0"/>
          <a:lstStyle/>
          <a:p>
            <a:endParaRPr sz="1688"/>
          </a:p>
        </p:txBody>
      </p:sp>
      <p:sp>
        <p:nvSpPr>
          <p:cNvPr id="7" name="object 7"/>
          <p:cNvSpPr txBox="1"/>
          <p:nvPr/>
        </p:nvSpPr>
        <p:spPr>
          <a:xfrm>
            <a:off x="325849" y="2402088"/>
            <a:ext cx="4298905" cy="980405"/>
          </a:xfrm>
          <a:prstGeom prst="rect">
            <a:avLst/>
          </a:prstGeom>
        </p:spPr>
        <p:txBody>
          <a:bodyPr vert="horz" wrap="square" lIns="0" tIns="20836" rIns="0" bIns="0" rtlCol="0">
            <a:spAutoFit/>
          </a:bodyPr>
          <a:lstStyle/>
          <a:p>
            <a:pPr marL="11906">
              <a:spcBef>
                <a:spcPts val="164"/>
              </a:spcBef>
            </a:pPr>
            <a:r>
              <a:rPr sz="1000" b="1" dirty="0">
                <a:solidFill>
                  <a:srgbClr val="F8981C"/>
                </a:solidFill>
                <a:latin typeface="Raleway" pitchFamily="2" charset="0"/>
                <a:cs typeface="Gill Sans MT"/>
              </a:rPr>
              <a:t>Enterprise-</a:t>
            </a:r>
            <a:r>
              <a:rPr sz="1000" b="1" spc="66" dirty="0">
                <a:solidFill>
                  <a:srgbClr val="F8981C"/>
                </a:solidFill>
                <a:latin typeface="Raleway" pitchFamily="2" charset="0"/>
                <a:cs typeface="Gill Sans MT"/>
              </a:rPr>
              <a:t>scale</a:t>
            </a:r>
            <a:r>
              <a:rPr sz="1000" b="1" spc="300" dirty="0">
                <a:solidFill>
                  <a:srgbClr val="F8981C"/>
                </a:solidFill>
                <a:latin typeface="Raleway" pitchFamily="2" charset="0"/>
                <a:cs typeface="Gill Sans MT"/>
              </a:rPr>
              <a:t> </a:t>
            </a:r>
            <a:r>
              <a:rPr sz="1000" b="1" dirty="0">
                <a:solidFill>
                  <a:srgbClr val="F8981C"/>
                </a:solidFill>
                <a:latin typeface="Raleway" pitchFamily="2" charset="0"/>
                <a:cs typeface="Gill Sans MT"/>
              </a:rPr>
              <a:t>hybrid</a:t>
            </a:r>
            <a:r>
              <a:rPr sz="1000" b="1" spc="300" dirty="0">
                <a:solidFill>
                  <a:srgbClr val="F8981C"/>
                </a:solidFill>
                <a:latin typeface="Raleway" pitchFamily="2" charset="0"/>
                <a:cs typeface="Gill Sans MT"/>
              </a:rPr>
              <a:t> </a:t>
            </a:r>
            <a:r>
              <a:rPr sz="1000" b="1" spc="33" dirty="0">
                <a:solidFill>
                  <a:srgbClr val="F8981C"/>
                </a:solidFill>
                <a:latin typeface="Raleway" pitchFamily="2" charset="0"/>
                <a:cs typeface="Gill Sans MT"/>
              </a:rPr>
              <a:t>solutions</a:t>
            </a:r>
            <a:endParaRPr sz="1000" dirty="0">
              <a:solidFill>
                <a:srgbClr val="F8981C"/>
              </a:solidFill>
              <a:latin typeface="Raleway" pitchFamily="2" charset="0"/>
              <a:cs typeface="Gill Sans MT"/>
            </a:endParaRPr>
          </a:p>
          <a:p>
            <a:pPr marL="11906" marR="4763">
              <a:lnSpc>
                <a:spcPct val="106300"/>
              </a:lnSpc>
            </a:pPr>
            <a:r>
              <a:rPr sz="1000" spc="70" dirty="0">
                <a:solidFill>
                  <a:srgbClr val="18323C"/>
                </a:solidFill>
                <a:latin typeface="Raleway" pitchFamily="2" charset="0"/>
                <a:cs typeface="Trebuchet MS"/>
              </a:rPr>
              <a:t>NYI</a:t>
            </a:r>
            <a:r>
              <a:rPr sz="1000" spc="84" dirty="0">
                <a:solidFill>
                  <a:srgbClr val="18323C"/>
                </a:solidFill>
                <a:latin typeface="Raleway" pitchFamily="2" charset="0"/>
                <a:cs typeface="Trebuchet MS"/>
              </a:rPr>
              <a:t> </a:t>
            </a:r>
            <a:r>
              <a:rPr sz="1000" dirty="0">
                <a:solidFill>
                  <a:srgbClr val="18323C"/>
                </a:solidFill>
                <a:latin typeface="Raleway" pitchFamily="2" charset="0"/>
                <a:cs typeface="Trebuchet MS"/>
              </a:rPr>
              <a:t>offers</a:t>
            </a:r>
            <a:r>
              <a:rPr sz="1000" spc="84" dirty="0">
                <a:solidFill>
                  <a:srgbClr val="18323C"/>
                </a:solidFill>
                <a:latin typeface="Raleway" pitchFamily="2" charset="0"/>
                <a:cs typeface="Trebuchet MS"/>
              </a:rPr>
              <a:t> </a:t>
            </a:r>
            <a:r>
              <a:rPr sz="1000" dirty="0">
                <a:solidFill>
                  <a:srgbClr val="18323C"/>
                </a:solidFill>
                <a:latin typeface="Raleway" pitchFamily="2" charset="0"/>
                <a:cs typeface="Trebuchet MS"/>
              </a:rPr>
              <a:t>a</a:t>
            </a:r>
            <a:r>
              <a:rPr sz="1000" spc="89" dirty="0">
                <a:solidFill>
                  <a:srgbClr val="18323C"/>
                </a:solidFill>
                <a:latin typeface="Raleway" pitchFamily="2" charset="0"/>
                <a:cs typeface="Trebuchet MS"/>
              </a:rPr>
              <a:t> </a:t>
            </a:r>
            <a:r>
              <a:rPr sz="1000" spc="52" dirty="0">
                <a:solidFill>
                  <a:srgbClr val="18323C"/>
                </a:solidFill>
                <a:latin typeface="Raleway" pitchFamily="2" charset="0"/>
                <a:cs typeface="Trebuchet MS"/>
              </a:rPr>
              <a:t>comprehensive</a:t>
            </a:r>
            <a:r>
              <a:rPr sz="1000" spc="84" dirty="0">
                <a:solidFill>
                  <a:srgbClr val="18323C"/>
                </a:solidFill>
                <a:latin typeface="Raleway" pitchFamily="2" charset="0"/>
                <a:cs typeface="Trebuchet MS"/>
              </a:rPr>
              <a:t> </a:t>
            </a:r>
            <a:r>
              <a:rPr sz="1000" dirty="0">
                <a:solidFill>
                  <a:srgbClr val="18323C"/>
                </a:solidFill>
                <a:latin typeface="Raleway" pitchFamily="2" charset="0"/>
                <a:cs typeface="Trebuchet MS"/>
              </a:rPr>
              <a:t>portfolio</a:t>
            </a:r>
            <a:r>
              <a:rPr sz="1000" spc="84" dirty="0">
                <a:solidFill>
                  <a:srgbClr val="18323C"/>
                </a:solidFill>
                <a:latin typeface="Raleway" pitchFamily="2" charset="0"/>
                <a:cs typeface="Trebuchet MS"/>
              </a:rPr>
              <a:t> </a:t>
            </a:r>
            <a:r>
              <a:rPr sz="1000" dirty="0">
                <a:solidFill>
                  <a:srgbClr val="18323C"/>
                </a:solidFill>
                <a:latin typeface="Raleway" pitchFamily="2" charset="0"/>
                <a:cs typeface="Trebuchet MS"/>
              </a:rPr>
              <a:t>of</a:t>
            </a:r>
            <a:r>
              <a:rPr sz="1000" spc="89" dirty="0">
                <a:solidFill>
                  <a:srgbClr val="18323C"/>
                </a:solidFill>
                <a:latin typeface="Raleway" pitchFamily="2" charset="0"/>
                <a:cs typeface="Trebuchet MS"/>
              </a:rPr>
              <a:t> </a:t>
            </a:r>
            <a:r>
              <a:rPr sz="1000" spc="56" dirty="0">
                <a:solidFill>
                  <a:srgbClr val="18323C"/>
                </a:solidFill>
                <a:latin typeface="Raleway" pitchFamily="2" charset="0"/>
                <a:cs typeface="Trebuchet MS"/>
              </a:rPr>
              <a:t>custom</a:t>
            </a:r>
            <a:r>
              <a:rPr sz="1000" spc="84" dirty="0">
                <a:solidFill>
                  <a:srgbClr val="18323C"/>
                </a:solidFill>
                <a:latin typeface="Raleway" pitchFamily="2" charset="0"/>
                <a:cs typeface="Trebuchet MS"/>
              </a:rPr>
              <a:t> </a:t>
            </a:r>
            <a:r>
              <a:rPr sz="1000" dirty="0">
                <a:solidFill>
                  <a:srgbClr val="18323C"/>
                </a:solidFill>
                <a:latin typeface="Raleway" pitchFamily="2" charset="0"/>
                <a:cs typeface="Trebuchet MS"/>
              </a:rPr>
              <a:t>hybrid</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IT</a:t>
            </a:r>
            <a:r>
              <a:rPr sz="1000" spc="84" dirty="0">
                <a:solidFill>
                  <a:srgbClr val="18323C"/>
                </a:solidFill>
                <a:latin typeface="Raleway" pitchFamily="2" charset="0"/>
                <a:cs typeface="Trebuchet MS"/>
              </a:rPr>
              <a:t> </a:t>
            </a:r>
            <a:r>
              <a:rPr sz="1000" spc="33" dirty="0">
                <a:solidFill>
                  <a:srgbClr val="18323C"/>
                </a:solidFill>
                <a:latin typeface="Raleway" pitchFamily="2" charset="0"/>
                <a:cs typeface="Trebuchet MS"/>
              </a:rPr>
              <a:t>solutions </a:t>
            </a:r>
            <a:r>
              <a:rPr sz="1000" spc="9" dirty="0">
                <a:solidFill>
                  <a:srgbClr val="18323C"/>
                </a:solidFill>
                <a:latin typeface="Raleway" pitchFamily="2" charset="0"/>
                <a:cs typeface="Trebuchet MS"/>
              </a:rPr>
              <a:t>including</a:t>
            </a:r>
            <a:r>
              <a:rPr sz="1000" spc="131" dirty="0">
                <a:solidFill>
                  <a:srgbClr val="18323C"/>
                </a:solidFill>
                <a:latin typeface="Raleway" pitchFamily="2" charset="0"/>
                <a:cs typeface="Trebuchet MS"/>
              </a:rPr>
              <a:t> </a:t>
            </a:r>
            <a:r>
              <a:rPr sz="1000" spc="9" dirty="0">
                <a:solidFill>
                  <a:srgbClr val="18323C"/>
                </a:solidFill>
                <a:latin typeface="Raleway" pitchFamily="2" charset="0"/>
                <a:cs typeface="Trebuchet MS"/>
              </a:rPr>
              <a:t>colocation,</a:t>
            </a:r>
            <a:r>
              <a:rPr sz="1000" spc="131" dirty="0">
                <a:solidFill>
                  <a:srgbClr val="18323C"/>
                </a:solidFill>
                <a:latin typeface="Raleway" pitchFamily="2" charset="0"/>
                <a:cs typeface="Trebuchet MS"/>
              </a:rPr>
              <a:t> </a:t>
            </a:r>
            <a:r>
              <a:rPr sz="1000" spc="9" dirty="0">
                <a:solidFill>
                  <a:srgbClr val="18323C"/>
                </a:solidFill>
                <a:latin typeface="Raleway" pitchFamily="2" charset="0"/>
                <a:cs typeface="Trebuchet MS"/>
              </a:rPr>
              <a:t>cloud,</a:t>
            </a:r>
            <a:r>
              <a:rPr sz="1000" spc="131" dirty="0">
                <a:solidFill>
                  <a:srgbClr val="18323C"/>
                </a:solidFill>
                <a:latin typeface="Raleway" pitchFamily="2" charset="0"/>
                <a:cs typeface="Trebuchet MS"/>
              </a:rPr>
              <a:t> </a:t>
            </a:r>
            <a:r>
              <a:rPr sz="1000" spc="9" dirty="0">
                <a:solidFill>
                  <a:srgbClr val="18323C"/>
                </a:solidFill>
                <a:latin typeface="Raleway" pitchFamily="2" charset="0"/>
                <a:cs typeface="Trebuchet MS"/>
              </a:rPr>
              <a:t>bare</a:t>
            </a:r>
            <a:r>
              <a:rPr sz="1000" spc="131" dirty="0">
                <a:solidFill>
                  <a:srgbClr val="18323C"/>
                </a:solidFill>
                <a:latin typeface="Raleway" pitchFamily="2" charset="0"/>
                <a:cs typeface="Trebuchet MS"/>
              </a:rPr>
              <a:t> </a:t>
            </a:r>
            <a:r>
              <a:rPr sz="1000" spc="9" dirty="0">
                <a:solidFill>
                  <a:srgbClr val="18323C"/>
                </a:solidFill>
                <a:latin typeface="Raleway" pitchFamily="2" charset="0"/>
                <a:cs typeface="Trebuchet MS"/>
              </a:rPr>
              <a:t>metal,</a:t>
            </a:r>
            <a:r>
              <a:rPr sz="1000" spc="131"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131" dirty="0">
                <a:solidFill>
                  <a:srgbClr val="18323C"/>
                </a:solidFill>
                <a:latin typeface="Raleway" pitchFamily="2" charset="0"/>
                <a:cs typeface="Trebuchet MS"/>
              </a:rPr>
              <a:t> </a:t>
            </a:r>
            <a:r>
              <a:rPr sz="1000" spc="9" dirty="0">
                <a:solidFill>
                  <a:srgbClr val="18323C"/>
                </a:solidFill>
                <a:latin typeface="Raleway" pitchFamily="2" charset="0"/>
                <a:cs typeface="Trebuchet MS"/>
              </a:rPr>
              <a:t>disaster</a:t>
            </a:r>
            <a:r>
              <a:rPr sz="1000" spc="131" dirty="0">
                <a:solidFill>
                  <a:srgbClr val="18323C"/>
                </a:solidFill>
                <a:latin typeface="Raleway" pitchFamily="2" charset="0"/>
                <a:cs typeface="Trebuchet MS"/>
              </a:rPr>
              <a:t> </a:t>
            </a:r>
            <a:r>
              <a:rPr sz="1000" spc="9" dirty="0">
                <a:solidFill>
                  <a:srgbClr val="18323C"/>
                </a:solidFill>
                <a:latin typeface="Raleway" pitchFamily="2" charset="0"/>
                <a:cs typeface="Trebuchet MS"/>
              </a:rPr>
              <a:t>recovery,</a:t>
            </a:r>
            <a:r>
              <a:rPr sz="1000" spc="131" dirty="0">
                <a:solidFill>
                  <a:srgbClr val="18323C"/>
                </a:solidFill>
                <a:latin typeface="Raleway" pitchFamily="2" charset="0"/>
                <a:cs typeface="Trebuchet MS"/>
              </a:rPr>
              <a:t> </a:t>
            </a:r>
            <a:r>
              <a:rPr sz="1000" spc="42" dirty="0">
                <a:solidFill>
                  <a:srgbClr val="18323C"/>
                </a:solidFill>
                <a:latin typeface="Raleway" pitchFamily="2" charset="0"/>
                <a:cs typeface="Trebuchet MS"/>
              </a:rPr>
              <a:t>along </a:t>
            </a:r>
            <a:r>
              <a:rPr sz="1000" spc="19" dirty="0">
                <a:solidFill>
                  <a:srgbClr val="18323C"/>
                </a:solidFill>
                <a:latin typeface="Raleway" pitchFamily="2" charset="0"/>
                <a:cs typeface="Trebuchet MS"/>
              </a:rPr>
              <a:t>with</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a</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full</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suite</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of</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professional</a:t>
            </a:r>
            <a:r>
              <a:rPr sz="1000" spc="38" dirty="0">
                <a:solidFill>
                  <a:srgbClr val="18323C"/>
                </a:solidFill>
                <a:latin typeface="Raleway" pitchFamily="2" charset="0"/>
                <a:cs typeface="Trebuchet MS"/>
              </a:rPr>
              <a:t> </a:t>
            </a:r>
            <a:r>
              <a:rPr sz="1000" spc="103" dirty="0">
                <a:solidFill>
                  <a:srgbClr val="18323C"/>
                </a:solidFill>
                <a:latin typeface="Raleway" pitchFamily="2" charset="0"/>
              </a:rPr>
              <a:t>and</a:t>
            </a:r>
            <a:r>
              <a:rPr sz="1000" spc="38" dirty="0">
                <a:solidFill>
                  <a:srgbClr val="18323C"/>
                </a:solidFill>
                <a:latin typeface="Raleway" pitchFamily="2" charset="0"/>
                <a:cs typeface="Trebuchet MS"/>
              </a:rPr>
              <a:t> </a:t>
            </a:r>
            <a:r>
              <a:rPr sz="1000" spc="66" dirty="0">
                <a:solidFill>
                  <a:srgbClr val="18323C"/>
                </a:solidFill>
                <a:latin typeface="Raleway" pitchFamily="2" charset="0"/>
                <a:cs typeface="Trebuchet MS"/>
              </a:rPr>
              <a:t>managed</a:t>
            </a:r>
            <a:r>
              <a:rPr sz="1000" spc="38" dirty="0">
                <a:solidFill>
                  <a:srgbClr val="18323C"/>
                </a:solidFill>
                <a:latin typeface="Raleway" pitchFamily="2" charset="0"/>
                <a:cs typeface="Trebuchet MS"/>
              </a:rPr>
              <a:t> </a:t>
            </a:r>
            <a:r>
              <a:rPr sz="1000" spc="47" dirty="0">
                <a:solidFill>
                  <a:srgbClr val="18323C"/>
                </a:solidFill>
                <a:latin typeface="Raleway" pitchFamily="2" charset="0"/>
                <a:cs typeface="Trebuchet MS"/>
              </a:rPr>
              <a:t>services</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built</a:t>
            </a:r>
            <a:r>
              <a:rPr sz="1000" spc="38" dirty="0">
                <a:solidFill>
                  <a:srgbClr val="18323C"/>
                </a:solidFill>
                <a:latin typeface="Raleway" pitchFamily="2" charset="0"/>
                <a:cs typeface="Trebuchet MS"/>
              </a:rPr>
              <a:t> </a:t>
            </a:r>
            <a:r>
              <a:rPr sz="1000" spc="19" dirty="0">
                <a:solidFill>
                  <a:srgbClr val="18323C"/>
                </a:solidFill>
                <a:latin typeface="Raleway" pitchFamily="2" charset="0"/>
                <a:cs typeface="Trebuchet MS"/>
              </a:rPr>
              <a:t>over</a:t>
            </a:r>
            <a:r>
              <a:rPr sz="1000" spc="38"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 </a:t>
            </a:r>
            <a:r>
              <a:rPr sz="1000" spc="9" dirty="0">
                <a:solidFill>
                  <a:srgbClr val="18323C"/>
                </a:solidFill>
                <a:latin typeface="Raleway" pitchFamily="2" charset="0"/>
                <a:cs typeface="Trebuchet MS"/>
              </a:rPr>
              <a:t>robust</a:t>
            </a:r>
            <a:r>
              <a:rPr sz="1000" spc="113" dirty="0">
                <a:solidFill>
                  <a:srgbClr val="18323C"/>
                </a:solidFill>
                <a:latin typeface="Raleway" pitchFamily="2" charset="0"/>
                <a:cs typeface="Trebuchet MS"/>
              </a:rPr>
              <a:t> </a:t>
            </a:r>
            <a:r>
              <a:rPr sz="1000" spc="9" dirty="0">
                <a:solidFill>
                  <a:srgbClr val="18323C"/>
                </a:solidFill>
                <a:latin typeface="Raleway" pitchFamily="2" charset="0"/>
                <a:cs typeface="Trebuchet MS"/>
              </a:rPr>
              <a:t>network</a:t>
            </a:r>
            <a:r>
              <a:rPr sz="1000" spc="113" dirty="0">
                <a:solidFill>
                  <a:srgbClr val="18323C"/>
                </a:solidFill>
                <a:latin typeface="Raleway" pitchFamily="2" charset="0"/>
                <a:cs typeface="Trebuchet MS"/>
              </a:rPr>
              <a:t> </a:t>
            </a:r>
            <a:r>
              <a:rPr sz="1000" spc="9" dirty="0">
                <a:solidFill>
                  <a:srgbClr val="18323C"/>
                </a:solidFill>
                <a:latin typeface="Raleway" pitchFamily="2" charset="0"/>
                <a:cs typeface="Trebuchet MS"/>
              </a:rPr>
              <a:t>that</a:t>
            </a:r>
            <a:r>
              <a:rPr sz="1000" spc="117" dirty="0">
                <a:solidFill>
                  <a:srgbClr val="18323C"/>
                </a:solidFill>
                <a:latin typeface="Raleway" pitchFamily="2" charset="0"/>
                <a:cs typeface="Trebuchet MS"/>
              </a:rPr>
              <a:t> </a:t>
            </a:r>
            <a:r>
              <a:rPr sz="1000" spc="47" dirty="0">
                <a:solidFill>
                  <a:srgbClr val="18323C"/>
                </a:solidFill>
                <a:latin typeface="Raleway" pitchFamily="2" charset="0"/>
                <a:cs typeface="Trebuchet MS"/>
              </a:rPr>
              <a:t>provides</a:t>
            </a:r>
            <a:r>
              <a:rPr sz="1000" spc="113" dirty="0">
                <a:solidFill>
                  <a:srgbClr val="18323C"/>
                </a:solidFill>
                <a:latin typeface="Raleway" pitchFamily="2" charset="0"/>
                <a:cs typeface="Trebuchet MS"/>
              </a:rPr>
              <a:t> </a:t>
            </a:r>
            <a:r>
              <a:rPr sz="1000" spc="9" dirty="0">
                <a:solidFill>
                  <a:srgbClr val="18323C"/>
                </a:solidFill>
                <a:latin typeface="Raleway" pitchFamily="2" charset="0"/>
                <a:cs typeface="Trebuchet MS"/>
              </a:rPr>
              <a:t>extensive</a:t>
            </a:r>
            <a:r>
              <a:rPr sz="1000" spc="113" dirty="0">
                <a:solidFill>
                  <a:srgbClr val="18323C"/>
                </a:solidFill>
                <a:latin typeface="Raleway" pitchFamily="2" charset="0"/>
                <a:cs typeface="Trebuchet MS"/>
              </a:rPr>
              <a:t> </a:t>
            </a:r>
            <a:r>
              <a:rPr sz="1000" spc="9" dirty="0">
                <a:solidFill>
                  <a:srgbClr val="18323C"/>
                </a:solidFill>
                <a:latin typeface="Raleway" pitchFamily="2" charset="0"/>
                <a:cs typeface="Trebuchet MS"/>
              </a:rPr>
              <a:t>reach</a:t>
            </a:r>
            <a:r>
              <a:rPr sz="1000" spc="117"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113" dirty="0">
                <a:solidFill>
                  <a:srgbClr val="18323C"/>
                </a:solidFill>
                <a:latin typeface="Raleway" pitchFamily="2" charset="0"/>
                <a:cs typeface="Trebuchet MS"/>
              </a:rPr>
              <a:t> </a:t>
            </a:r>
            <a:r>
              <a:rPr sz="1000" spc="-9" dirty="0">
                <a:solidFill>
                  <a:srgbClr val="18323C"/>
                </a:solidFill>
                <a:latin typeface="Raleway" pitchFamily="2" charset="0"/>
                <a:cs typeface="Trebuchet MS"/>
              </a:rPr>
              <a:t>diversity,</a:t>
            </a:r>
            <a:r>
              <a:rPr sz="1000" spc="469" dirty="0">
                <a:solidFill>
                  <a:srgbClr val="18323C"/>
                </a:solidFill>
                <a:latin typeface="Raleway" pitchFamily="2" charset="0"/>
                <a:cs typeface="Trebuchet MS"/>
              </a:rPr>
              <a:t> </a:t>
            </a:r>
            <a:r>
              <a:rPr sz="1000" spc="9" dirty="0">
                <a:solidFill>
                  <a:srgbClr val="18323C"/>
                </a:solidFill>
                <a:latin typeface="Raleway" pitchFamily="2" charset="0"/>
                <a:cs typeface="Trebuchet MS"/>
              </a:rPr>
              <a:t>everything</a:t>
            </a:r>
            <a:r>
              <a:rPr sz="1000" spc="103" dirty="0">
                <a:solidFill>
                  <a:srgbClr val="18323C"/>
                </a:solidFill>
                <a:latin typeface="Raleway" pitchFamily="2" charset="0"/>
                <a:cs typeface="Trebuchet MS"/>
              </a:rPr>
              <a:t> </a:t>
            </a:r>
            <a:r>
              <a:rPr sz="1000" spc="9" dirty="0">
                <a:solidFill>
                  <a:srgbClr val="18323C"/>
                </a:solidFill>
                <a:latin typeface="Raleway" pitchFamily="2" charset="0"/>
                <a:cs typeface="Trebuchet MS"/>
              </a:rPr>
              <a:t>you’d</a:t>
            </a:r>
            <a:r>
              <a:rPr sz="1000" spc="107" dirty="0">
                <a:solidFill>
                  <a:srgbClr val="18323C"/>
                </a:solidFill>
                <a:latin typeface="Raleway" pitchFamily="2" charset="0"/>
                <a:cs typeface="Trebuchet MS"/>
              </a:rPr>
              <a:t> </a:t>
            </a:r>
            <a:r>
              <a:rPr sz="1000" spc="9" dirty="0">
                <a:solidFill>
                  <a:srgbClr val="18323C"/>
                </a:solidFill>
                <a:latin typeface="Raleway" pitchFamily="2" charset="0"/>
                <a:cs typeface="Trebuchet MS"/>
              </a:rPr>
              <a:t>expect</a:t>
            </a:r>
            <a:r>
              <a:rPr sz="1000" spc="103" dirty="0">
                <a:solidFill>
                  <a:srgbClr val="18323C"/>
                </a:solidFill>
                <a:latin typeface="Raleway" pitchFamily="2" charset="0"/>
                <a:cs typeface="Trebuchet MS"/>
              </a:rPr>
              <a:t> </a:t>
            </a:r>
            <a:r>
              <a:rPr sz="1000" spc="9" dirty="0">
                <a:solidFill>
                  <a:srgbClr val="18323C"/>
                </a:solidFill>
                <a:latin typeface="Raleway" pitchFamily="2" charset="0"/>
                <a:cs typeface="Trebuchet MS"/>
              </a:rPr>
              <a:t>from</a:t>
            </a:r>
            <a:r>
              <a:rPr sz="1000" spc="107" dirty="0">
                <a:solidFill>
                  <a:srgbClr val="18323C"/>
                </a:solidFill>
                <a:latin typeface="Raleway" pitchFamily="2" charset="0"/>
                <a:cs typeface="Trebuchet MS"/>
              </a:rPr>
              <a:t> </a:t>
            </a:r>
            <a:r>
              <a:rPr sz="1000" spc="9" dirty="0">
                <a:solidFill>
                  <a:srgbClr val="18323C"/>
                </a:solidFill>
                <a:latin typeface="Raleway" pitchFamily="2" charset="0"/>
                <a:cs typeface="Trebuchet MS"/>
              </a:rPr>
              <a:t>a</a:t>
            </a:r>
            <a:r>
              <a:rPr sz="1000" spc="103" dirty="0">
                <a:solidFill>
                  <a:srgbClr val="18323C"/>
                </a:solidFill>
                <a:latin typeface="Raleway" pitchFamily="2" charset="0"/>
                <a:cs typeface="Trebuchet MS"/>
              </a:rPr>
              <a:t> </a:t>
            </a:r>
            <a:r>
              <a:rPr lang="en-US" sz="1000" spc="9" dirty="0">
                <a:solidFill>
                  <a:srgbClr val="18323C"/>
                </a:solidFill>
                <a:latin typeface="Raleway" pitchFamily="2" charset="0"/>
                <a:cs typeface="Trebuchet MS"/>
              </a:rPr>
              <a:t>cutting-edge</a:t>
            </a:r>
            <a:r>
              <a:rPr sz="1000" spc="107" dirty="0">
                <a:solidFill>
                  <a:srgbClr val="18323C"/>
                </a:solidFill>
                <a:latin typeface="Raleway" pitchFamily="2" charset="0"/>
                <a:cs typeface="Trebuchet MS"/>
              </a:rPr>
              <a:t> </a:t>
            </a:r>
            <a:r>
              <a:rPr sz="1000" spc="42" dirty="0">
                <a:solidFill>
                  <a:srgbClr val="18323C"/>
                </a:solidFill>
                <a:latin typeface="Raleway" pitchFamily="2" charset="0"/>
                <a:cs typeface="Trebuchet MS"/>
              </a:rPr>
              <a:t>solutions</a:t>
            </a:r>
            <a:r>
              <a:rPr sz="1000" spc="103" dirty="0">
                <a:solidFill>
                  <a:srgbClr val="18323C"/>
                </a:solidFill>
                <a:latin typeface="Raleway" pitchFamily="2" charset="0"/>
                <a:cs typeface="Trebuchet MS"/>
              </a:rPr>
              <a:t> </a:t>
            </a:r>
            <a:r>
              <a:rPr sz="1000" spc="-9" dirty="0">
                <a:solidFill>
                  <a:srgbClr val="18323C"/>
                </a:solidFill>
                <a:latin typeface="Raleway" pitchFamily="2" charset="0"/>
                <a:cs typeface="Trebuchet MS"/>
              </a:rPr>
              <a:t>provider.</a:t>
            </a:r>
            <a:endParaRPr sz="1000" dirty="0">
              <a:latin typeface="Raleway" pitchFamily="2" charset="0"/>
              <a:cs typeface="Trebuchet MS"/>
            </a:endParaRPr>
          </a:p>
        </p:txBody>
      </p:sp>
      <p:sp>
        <p:nvSpPr>
          <p:cNvPr id="8" name="object 8"/>
          <p:cNvSpPr txBox="1"/>
          <p:nvPr/>
        </p:nvSpPr>
        <p:spPr>
          <a:xfrm>
            <a:off x="325849" y="4141963"/>
            <a:ext cx="4115395" cy="980405"/>
          </a:xfrm>
          <a:prstGeom prst="rect">
            <a:avLst/>
          </a:prstGeom>
        </p:spPr>
        <p:txBody>
          <a:bodyPr vert="horz" wrap="square" lIns="0" tIns="20836" rIns="0" bIns="0" rtlCol="0">
            <a:spAutoFit/>
          </a:bodyPr>
          <a:lstStyle/>
          <a:p>
            <a:pPr marL="11906">
              <a:spcBef>
                <a:spcPts val="164"/>
              </a:spcBef>
            </a:pPr>
            <a:r>
              <a:rPr sz="1000" b="1" spc="9" dirty="0">
                <a:solidFill>
                  <a:srgbClr val="F8981C"/>
                </a:solidFill>
                <a:latin typeface="Raleway" pitchFamily="2" charset="0"/>
                <a:cs typeface="Gill Sans MT"/>
              </a:rPr>
              <a:t>Deep</a:t>
            </a:r>
            <a:r>
              <a:rPr sz="1000" b="1" spc="107" dirty="0">
                <a:solidFill>
                  <a:srgbClr val="F8981C"/>
                </a:solidFill>
                <a:latin typeface="Raleway" pitchFamily="2" charset="0"/>
                <a:cs typeface="Gill Sans MT"/>
              </a:rPr>
              <a:t> </a:t>
            </a:r>
            <a:r>
              <a:rPr sz="1000" b="1" spc="9" dirty="0">
                <a:solidFill>
                  <a:srgbClr val="F8981C"/>
                </a:solidFill>
                <a:latin typeface="Raleway" pitchFamily="2" charset="0"/>
                <a:cs typeface="Gill Sans MT"/>
              </a:rPr>
              <a:t>expertise,</a:t>
            </a:r>
            <a:r>
              <a:rPr sz="1000" b="1" spc="107" dirty="0">
                <a:solidFill>
                  <a:srgbClr val="F8981C"/>
                </a:solidFill>
                <a:latin typeface="Raleway" pitchFamily="2" charset="0"/>
                <a:cs typeface="Gill Sans MT"/>
              </a:rPr>
              <a:t> </a:t>
            </a:r>
            <a:r>
              <a:rPr sz="1000" b="1" spc="9" dirty="0">
                <a:solidFill>
                  <a:srgbClr val="F8981C"/>
                </a:solidFill>
                <a:latin typeface="Raleway" pitchFamily="2" charset="0"/>
                <a:cs typeface="Gill Sans MT"/>
              </a:rPr>
              <a:t>integrity</a:t>
            </a:r>
            <a:r>
              <a:rPr sz="1000" b="1" spc="107" dirty="0">
                <a:solidFill>
                  <a:srgbClr val="F8981C"/>
                </a:solidFill>
                <a:latin typeface="Raleway" pitchFamily="2" charset="0"/>
                <a:cs typeface="Gill Sans MT"/>
              </a:rPr>
              <a:t> </a:t>
            </a:r>
            <a:r>
              <a:rPr sz="1000" b="1" spc="52" dirty="0">
                <a:solidFill>
                  <a:srgbClr val="F8981C"/>
                </a:solidFill>
                <a:latin typeface="Raleway" pitchFamily="2" charset="0"/>
                <a:cs typeface="Gill Sans MT"/>
              </a:rPr>
              <a:t>and</a:t>
            </a:r>
            <a:r>
              <a:rPr sz="1000" b="1" spc="107" dirty="0">
                <a:solidFill>
                  <a:srgbClr val="F8981C"/>
                </a:solidFill>
                <a:latin typeface="Raleway" pitchFamily="2" charset="0"/>
                <a:cs typeface="Gill Sans MT"/>
              </a:rPr>
              <a:t> </a:t>
            </a:r>
            <a:r>
              <a:rPr sz="1000" b="1" spc="52" dirty="0">
                <a:solidFill>
                  <a:srgbClr val="F8981C"/>
                </a:solidFill>
                <a:latin typeface="Raleway" pitchFamily="2" charset="0"/>
                <a:cs typeface="Gill Sans MT"/>
              </a:rPr>
              <a:t>world-</a:t>
            </a:r>
            <a:r>
              <a:rPr sz="1000" b="1" spc="70" dirty="0">
                <a:solidFill>
                  <a:srgbClr val="F8981C"/>
                </a:solidFill>
                <a:latin typeface="Raleway" pitchFamily="2" charset="0"/>
                <a:cs typeface="Gill Sans MT"/>
              </a:rPr>
              <a:t>class</a:t>
            </a:r>
            <a:r>
              <a:rPr sz="1000" b="1" spc="107" dirty="0">
                <a:solidFill>
                  <a:srgbClr val="F8981C"/>
                </a:solidFill>
                <a:latin typeface="Raleway" pitchFamily="2" charset="0"/>
                <a:cs typeface="Gill Sans MT"/>
              </a:rPr>
              <a:t> </a:t>
            </a:r>
            <a:r>
              <a:rPr sz="1000" b="1" spc="33" dirty="0">
                <a:solidFill>
                  <a:srgbClr val="F8981C"/>
                </a:solidFill>
                <a:latin typeface="Raleway" pitchFamily="2" charset="0"/>
                <a:cs typeface="Gill Sans MT"/>
              </a:rPr>
              <a:t>service</a:t>
            </a:r>
            <a:endParaRPr sz="1000" dirty="0">
              <a:solidFill>
                <a:srgbClr val="F8981C"/>
              </a:solidFill>
              <a:latin typeface="Raleway" pitchFamily="2" charset="0"/>
              <a:cs typeface="Gill Sans MT"/>
            </a:endParaRPr>
          </a:p>
          <a:p>
            <a:pPr marL="11906" marR="4763">
              <a:lnSpc>
                <a:spcPct val="106300"/>
              </a:lnSpc>
            </a:pPr>
            <a:r>
              <a:rPr sz="1000" spc="9" dirty="0">
                <a:solidFill>
                  <a:srgbClr val="18323C"/>
                </a:solidFill>
                <a:latin typeface="Raleway" pitchFamily="2" charset="0"/>
                <a:cs typeface="Trebuchet MS"/>
              </a:rPr>
              <a:t>In</a:t>
            </a:r>
            <a:r>
              <a:rPr sz="1000" spc="103" dirty="0">
                <a:solidFill>
                  <a:srgbClr val="18323C"/>
                </a:solidFill>
                <a:latin typeface="Raleway" pitchFamily="2" charset="0"/>
                <a:cs typeface="Trebuchet MS"/>
              </a:rPr>
              <a:t> </a:t>
            </a:r>
            <a:r>
              <a:rPr sz="1000" spc="9" dirty="0">
                <a:solidFill>
                  <a:srgbClr val="18323C"/>
                </a:solidFill>
                <a:latin typeface="Raleway" pitchFamily="2" charset="0"/>
                <a:cs typeface="Trebuchet MS"/>
              </a:rPr>
              <a:t>addition</a:t>
            </a:r>
            <a:r>
              <a:rPr sz="1000" spc="103" dirty="0">
                <a:solidFill>
                  <a:srgbClr val="18323C"/>
                </a:solidFill>
                <a:latin typeface="Raleway" pitchFamily="2" charset="0"/>
                <a:cs typeface="Trebuchet MS"/>
              </a:rPr>
              <a:t> </a:t>
            </a:r>
            <a:r>
              <a:rPr sz="1000" spc="9" dirty="0">
                <a:solidFill>
                  <a:srgbClr val="18323C"/>
                </a:solidFill>
                <a:latin typeface="Raleway" pitchFamily="2" charset="0"/>
                <a:cs typeface="Trebuchet MS"/>
              </a:rPr>
              <a:t>to</a:t>
            </a:r>
            <a:r>
              <a:rPr sz="1000" spc="107" dirty="0">
                <a:solidFill>
                  <a:srgbClr val="18323C"/>
                </a:solidFill>
                <a:latin typeface="Raleway" pitchFamily="2" charset="0"/>
                <a:cs typeface="Trebuchet MS"/>
              </a:rPr>
              <a:t> </a:t>
            </a:r>
            <a:r>
              <a:rPr sz="1000" spc="9" dirty="0">
                <a:solidFill>
                  <a:srgbClr val="18323C"/>
                </a:solidFill>
                <a:latin typeface="Raleway" pitchFamily="2" charset="0"/>
                <a:cs typeface="Trebuchet MS"/>
              </a:rPr>
              <a:t>providing</a:t>
            </a:r>
            <a:r>
              <a:rPr sz="1000" spc="103" dirty="0">
                <a:solidFill>
                  <a:srgbClr val="18323C"/>
                </a:solidFill>
                <a:latin typeface="Raleway" pitchFamily="2" charset="0"/>
                <a:cs typeface="Trebuchet MS"/>
              </a:rPr>
              <a:t> </a:t>
            </a:r>
            <a:r>
              <a:rPr sz="1000" spc="9" dirty="0">
                <a:solidFill>
                  <a:srgbClr val="18323C"/>
                </a:solidFill>
                <a:latin typeface="Raleway" pitchFamily="2" charset="0"/>
                <a:cs typeface="Trebuchet MS"/>
              </a:rPr>
              <a:t>enterprise-</a:t>
            </a:r>
            <a:r>
              <a:rPr sz="1000" spc="47" dirty="0">
                <a:solidFill>
                  <a:srgbClr val="18323C"/>
                </a:solidFill>
                <a:latin typeface="Raleway" pitchFamily="2" charset="0"/>
                <a:cs typeface="Trebuchet MS"/>
              </a:rPr>
              <a:t>scale</a:t>
            </a:r>
            <a:r>
              <a:rPr sz="1000" spc="103" dirty="0">
                <a:solidFill>
                  <a:srgbClr val="18323C"/>
                </a:solidFill>
                <a:latin typeface="Raleway" pitchFamily="2" charset="0"/>
                <a:cs typeface="Trebuchet MS"/>
              </a:rPr>
              <a:t> </a:t>
            </a:r>
            <a:r>
              <a:rPr sz="1000" dirty="0">
                <a:solidFill>
                  <a:srgbClr val="18323C"/>
                </a:solidFill>
                <a:latin typeface="Raleway" pitchFamily="2" charset="0"/>
                <a:cs typeface="Trebuchet MS"/>
              </a:rPr>
              <a:t>reliability,</a:t>
            </a:r>
            <a:r>
              <a:rPr sz="1000" spc="107" dirty="0">
                <a:solidFill>
                  <a:srgbClr val="18323C"/>
                </a:solidFill>
                <a:latin typeface="Raleway" pitchFamily="2" charset="0"/>
                <a:cs typeface="Trebuchet MS"/>
              </a:rPr>
              <a:t> </a:t>
            </a:r>
            <a:r>
              <a:rPr sz="1000" spc="9" dirty="0">
                <a:solidFill>
                  <a:srgbClr val="18323C"/>
                </a:solidFill>
                <a:latin typeface="Raleway" pitchFamily="2" charset="0"/>
                <a:cs typeface="Trebuchet MS"/>
              </a:rPr>
              <a:t>our</a:t>
            </a:r>
            <a:r>
              <a:rPr sz="1000" spc="103" dirty="0">
                <a:solidFill>
                  <a:srgbClr val="18323C"/>
                </a:solidFill>
                <a:latin typeface="Raleway" pitchFamily="2" charset="0"/>
                <a:cs typeface="Trebuchet MS"/>
              </a:rPr>
              <a:t> </a:t>
            </a:r>
            <a:r>
              <a:rPr sz="1000" spc="42" dirty="0">
                <a:solidFill>
                  <a:srgbClr val="18323C"/>
                </a:solidFill>
                <a:latin typeface="Raleway" pitchFamily="2" charset="0"/>
                <a:cs typeface="Trebuchet MS"/>
              </a:rPr>
              <a:t>solutions</a:t>
            </a:r>
            <a:r>
              <a:rPr sz="1000" spc="107" dirty="0">
                <a:solidFill>
                  <a:srgbClr val="18323C"/>
                </a:solidFill>
                <a:latin typeface="Raleway" pitchFamily="2" charset="0"/>
                <a:cs typeface="Trebuchet MS"/>
              </a:rPr>
              <a:t> </a:t>
            </a:r>
            <a:r>
              <a:rPr sz="1000" spc="47" dirty="0">
                <a:solidFill>
                  <a:srgbClr val="18323C"/>
                </a:solidFill>
                <a:latin typeface="Raleway" pitchFamily="2" charset="0"/>
                <a:cs typeface="Trebuchet MS"/>
              </a:rPr>
              <a:t>come </a:t>
            </a:r>
            <a:r>
              <a:rPr sz="1000" dirty="0">
                <a:solidFill>
                  <a:srgbClr val="18323C"/>
                </a:solidFill>
                <a:latin typeface="Raleway" pitchFamily="2" charset="0"/>
                <a:cs typeface="Trebuchet MS"/>
              </a:rPr>
              <a:t>with</a:t>
            </a:r>
            <a:r>
              <a:rPr sz="1000" spc="61" dirty="0">
                <a:solidFill>
                  <a:srgbClr val="18323C"/>
                </a:solidFill>
                <a:latin typeface="Raleway" pitchFamily="2" charset="0"/>
                <a:cs typeface="Trebuchet MS"/>
              </a:rPr>
              <a:t> </a:t>
            </a:r>
            <a:r>
              <a:rPr sz="1000" dirty="0">
                <a:solidFill>
                  <a:srgbClr val="18323C"/>
                </a:solidFill>
                <a:latin typeface="Raleway" pitchFamily="2" charset="0"/>
                <a:cs typeface="Trebuchet MS"/>
              </a:rPr>
              <a:t>a</a:t>
            </a:r>
            <a:r>
              <a:rPr sz="1000" spc="66" dirty="0">
                <a:solidFill>
                  <a:srgbClr val="18323C"/>
                </a:solidFill>
                <a:latin typeface="Raleway" pitchFamily="2" charset="0"/>
                <a:cs typeface="Trebuchet MS"/>
              </a:rPr>
              <a:t> </a:t>
            </a:r>
            <a:r>
              <a:rPr sz="1000" dirty="0">
                <a:solidFill>
                  <a:srgbClr val="18323C"/>
                </a:solidFill>
                <a:latin typeface="Raleway" pitchFamily="2" charset="0"/>
                <a:cs typeface="Trebuchet MS"/>
              </a:rPr>
              <a:t>level</a:t>
            </a:r>
            <a:r>
              <a:rPr sz="1000" spc="61" dirty="0">
                <a:solidFill>
                  <a:srgbClr val="18323C"/>
                </a:solidFill>
                <a:latin typeface="Raleway" pitchFamily="2" charset="0"/>
                <a:cs typeface="Trebuchet MS"/>
              </a:rPr>
              <a:t> </a:t>
            </a:r>
            <a:r>
              <a:rPr sz="1000" dirty="0">
                <a:solidFill>
                  <a:srgbClr val="18323C"/>
                </a:solidFill>
                <a:latin typeface="Raleway" pitchFamily="2" charset="0"/>
                <a:cs typeface="Trebuchet MS"/>
              </a:rPr>
              <a:t>of</a:t>
            </a:r>
            <a:r>
              <a:rPr sz="1000" spc="66" dirty="0">
                <a:solidFill>
                  <a:srgbClr val="18323C"/>
                </a:solidFill>
                <a:latin typeface="Raleway" pitchFamily="2" charset="0"/>
                <a:cs typeface="Trebuchet MS"/>
              </a:rPr>
              <a:t> </a:t>
            </a:r>
            <a:r>
              <a:rPr sz="1000" dirty="0">
                <a:solidFill>
                  <a:srgbClr val="18323C"/>
                </a:solidFill>
                <a:latin typeface="Raleway" pitchFamily="2" charset="0"/>
                <a:cs typeface="Trebuchet MS"/>
              </a:rPr>
              <a:t>service</a:t>
            </a:r>
            <a:r>
              <a:rPr sz="1000" spc="66"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61" dirty="0">
                <a:solidFill>
                  <a:srgbClr val="18323C"/>
                </a:solidFill>
                <a:latin typeface="Raleway" pitchFamily="2" charset="0"/>
                <a:cs typeface="Trebuchet MS"/>
              </a:rPr>
              <a:t> </a:t>
            </a:r>
            <a:r>
              <a:rPr sz="1000" spc="42" dirty="0">
                <a:solidFill>
                  <a:srgbClr val="18323C"/>
                </a:solidFill>
                <a:latin typeface="Raleway" pitchFamily="2" charset="0"/>
                <a:cs typeface="Trebuchet MS"/>
              </a:rPr>
              <a:t>commitment</a:t>
            </a:r>
            <a:r>
              <a:rPr sz="1000" spc="66" dirty="0">
                <a:solidFill>
                  <a:srgbClr val="18323C"/>
                </a:solidFill>
                <a:latin typeface="Raleway" pitchFamily="2" charset="0"/>
                <a:cs typeface="Trebuchet MS"/>
              </a:rPr>
              <a:t> </a:t>
            </a:r>
            <a:r>
              <a:rPr sz="1000" dirty="0">
                <a:solidFill>
                  <a:srgbClr val="18323C"/>
                </a:solidFill>
                <a:latin typeface="Raleway" pitchFamily="2" charset="0"/>
                <a:cs typeface="Trebuchet MS"/>
              </a:rPr>
              <a:t>that</a:t>
            </a:r>
            <a:r>
              <a:rPr sz="1000" spc="61" dirty="0">
                <a:solidFill>
                  <a:srgbClr val="18323C"/>
                </a:solidFill>
                <a:latin typeface="Raleway" pitchFamily="2" charset="0"/>
                <a:cs typeface="Trebuchet MS"/>
              </a:rPr>
              <a:t> </a:t>
            </a:r>
            <a:r>
              <a:rPr sz="1000" dirty="0">
                <a:solidFill>
                  <a:srgbClr val="18323C"/>
                </a:solidFill>
                <a:latin typeface="Raleway" pitchFamily="2" charset="0"/>
                <a:cs typeface="Trebuchet MS"/>
              </a:rPr>
              <a:t>is</a:t>
            </a:r>
            <a:r>
              <a:rPr sz="1000" spc="66" dirty="0">
                <a:solidFill>
                  <a:srgbClr val="18323C"/>
                </a:solidFill>
                <a:latin typeface="Raleway" pitchFamily="2" charset="0"/>
                <a:cs typeface="Trebuchet MS"/>
              </a:rPr>
              <a:t> </a:t>
            </a:r>
            <a:r>
              <a:rPr sz="1000" spc="52" dirty="0">
                <a:solidFill>
                  <a:srgbClr val="18323C"/>
                </a:solidFill>
                <a:latin typeface="Raleway" pitchFamily="2" charset="0"/>
                <a:cs typeface="Trebuchet MS"/>
              </a:rPr>
              <a:t>unmatched</a:t>
            </a:r>
            <a:r>
              <a:rPr sz="1000" spc="66" dirty="0">
                <a:solidFill>
                  <a:srgbClr val="18323C"/>
                </a:solidFill>
                <a:latin typeface="Raleway" pitchFamily="2" charset="0"/>
                <a:cs typeface="Trebuchet MS"/>
              </a:rPr>
              <a:t> </a:t>
            </a:r>
            <a:r>
              <a:rPr sz="1000" dirty="0">
                <a:solidFill>
                  <a:srgbClr val="18323C"/>
                </a:solidFill>
                <a:latin typeface="Raleway" pitchFamily="2" charset="0"/>
                <a:cs typeface="Trebuchet MS"/>
              </a:rPr>
              <a:t>in</a:t>
            </a:r>
            <a:r>
              <a:rPr sz="1000" spc="61" dirty="0">
                <a:solidFill>
                  <a:srgbClr val="18323C"/>
                </a:solidFill>
                <a:latin typeface="Raleway" pitchFamily="2" charset="0"/>
                <a:cs typeface="Trebuchet MS"/>
              </a:rPr>
              <a:t> </a:t>
            </a:r>
            <a:r>
              <a:rPr sz="1000" spc="-23" dirty="0">
                <a:solidFill>
                  <a:srgbClr val="18323C"/>
                </a:solidFill>
                <a:latin typeface="Raleway" pitchFamily="2" charset="0"/>
                <a:cs typeface="Trebuchet MS"/>
              </a:rPr>
              <a:t>the </a:t>
            </a:r>
            <a:r>
              <a:rPr sz="1000" dirty="0">
                <a:solidFill>
                  <a:srgbClr val="18323C"/>
                </a:solidFill>
                <a:latin typeface="Raleway" pitchFamily="2" charset="0"/>
                <a:cs typeface="Trebuchet MS"/>
              </a:rPr>
              <a:t>industry.</a:t>
            </a:r>
            <a:r>
              <a:rPr sz="1000" spc="107" dirty="0">
                <a:solidFill>
                  <a:srgbClr val="18323C"/>
                </a:solidFill>
                <a:latin typeface="Raleway" pitchFamily="2" charset="0"/>
                <a:cs typeface="Trebuchet MS"/>
              </a:rPr>
              <a:t> </a:t>
            </a:r>
            <a:r>
              <a:rPr sz="1000" dirty="0">
                <a:solidFill>
                  <a:srgbClr val="18323C"/>
                </a:solidFill>
                <a:latin typeface="Raleway" pitchFamily="2" charset="0"/>
                <a:cs typeface="Trebuchet MS"/>
              </a:rPr>
              <a:t>Our</a:t>
            </a:r>
            <a:r>
              <a:rPr sz="1000" spc="113" dirty="0">
                <a:solidFill>
                  <a:srgbClr val="18323C"/>
                </a:solidFill>
                <a:latin typeface="Raleway" pitchFamily="2" charset="0"/>
                <a:cs typeface="Trebuchet MS"/>
              </a:rPr>
              <a:t> </a:t>
            </a:r>
            <a:r>
              <a:rPr sz="1000" dirty="0">
                <a:solidFill>
                  <a:srgbClr val="18323C"/>
                </a:solidFill>
                <a:latin typeface="Raleway" pitchFamily="2" charset="0"/>
                <a:cs typeface="Trebuchet MS"/>
              </a:rPr>
              <a:t>experts</a:t>
            </a:r>
            <a:r>
              <a:rPr sz="1000" spc="113" dirty="0">
                <a:solidFill>
                  <a:srgbClr val="18323C"/>
                </a:solidFill>
                <a:latin typeface="Raleway" pitchFamily="2" charset="0"/>
                <a:cs typeface="Trebuchet MS"/>
              </a:rPr>
              <a:t> </a:t>
            </a:r>
            <a:r>
              <a:rPr sz="1000" dirty="0">
                <a:solidFill>
                  <a:srgbClr val="18323C"/>
                </a:solidFill>
                <a:latin typeface="Raleway" pitchFamily="2" charset="0"/>
                <a:cs typeface="Trebuchet MS"/>
              </a:rPr>
              <a:t>work</a:t>
            </a:r>
            <a:r>
              <a:rPr sz="1000" spc="113" dirty="0">
                <a:solidFill>
                  <a:srgbClr val="18323C"/>
                </a:solidFill>
                <a:latin typeface="Raleway" pitchFamily="2" charset="0"/>
                <a:cs typeface="Trebuchet MS"/>
              </a:rPr>
              <a:t> </a:t>
            </a:r>
            <a:r>
              <a:rPr sz="1000" spc="47" dirty="0">
                <a:solidFill>
                  <a:srgbClr val="18323C"/>
                </a:solidFill>
                <a:latin typeface="Raleway" pitchFamily="2" charset="0"/>
                <a:cs typeface="Trebuchet MS"/>
              </a:rPr>
              <a:t>closely</a:t>
            </a:r>
            <a:r>
              <a:rPr sz="1000" spc="113" dirty="0">
                <a:solidFill>
                  <a:srgbClr val="18323C"/>
                </a:solidFill>
                <a:latin typeface="Raleway" pitchFamily="2" charset="0"/>
                <a:cs typeface="Trebuchet MS"/>
              </a:rPr>
              <a:t> </a:t>
            </a:r>
            <a:r>
              <a:rPr sz="1000" dirty="0">
                <a:solidFill>
                  <a:srgbClr val="18323C"/>
                </a:solidFill>
                <a:latin typeface="Raleway" pitchFamily="2" charset="0"/>
                <a:cs typeface="Trebuchet MS"/>
              </a:rPr>
              <a:t>with</a:t>
            </a:r>
            <a:r>
              <a:rPr sz="1000" spc="113" dirty="0">
                <a:solidFill>
                  <a:srgbClr val="18323C"/>
                </a:solidFill>
                <a:latin typeface="Raleway" pitchFamily="2" charset="0"/>
                <a:cs typeface="Trebuchet MS"/>
              </a:rPr>
              <a:t> </a:t>
            </a:r>
            <a:r>
              <a:rPr sz="1000" dirty="0">
                <a:solidFill>
                  <a:srgbClr val="18323C"/>
                </a:solidFill>
                <a:latin typeface="Raleway" pitchFamily="2" charset="0"/>
                <a:cs typeface="Trebuchet MS"/>
              </a:rPr>
              <a:t>clients</a:t>
            </a:r>
            <a:r>
              <a:rPr sz="1000" spc="113" dirty="0">
                <a:solidFill>
                  <a:srgbClr val="18323C"/>
                </a:solidFill>
                <a:latin typeface="Raleway" pitchFamily="2" charset="0"/>
                <a:cs typeface="Trebuchet MS"/>
              </a:rPr>
              <a:t> </a:t>
            </a:r>
            <a:r>
              <a:rPr sz="1000" dirty="0">
                <a:solidFill>
                  <a:srgbClr val="18323C"/>
                </a:solidFill>
                <a:latin typeface="Raleway" pitchFamily="2" charset="0"/>
                <a:cs typeface="Trebuchet MS"/>
              </a:rPr>
              <a:t>to</a:t>
            </a:r>
            <a:r>
              <a:rPr sz="1000" spc="113"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assess,</a:t>
            </a:r>
            <a:r>
              <a:rPr sz="1000" spc="113" dirty="0">
                <a:solidFill>
                  <a:srgbClr val="18323C"/>
                </a:solidFill>
                <a:latin typeface="Raleway" pitchFamily="2" charset="0"/>
                <a:cs typeface="Trebuchet MS"/>
              </a:rPr>
              <a:t> </a:t>
            </a:r>
            <a:r>
              <a:rPr sz="1000" dirty="0">
                <a:solidFill>
                  <a:srgbClr val="18323C"/>
                </a:solidFill>
                <a:latin typeface="Raleway" pitchFamily="2" charset="0"/>
                <a:cs typeface="Trebuchet MS"/>
              </a:rPr>
              <a:t>plan,</a:t>
            </a:r>
            <a:r>
              <a:rPr sz="1000" spc="107" dirty="0">
                <a:solidFill>
                  <a:srgbClr val="18323C"/>
                </a:solidFill>
                <a:latin typeface="Raleway" pitchFamily="2" charset="0"/>
                <a:cs typeface="Trebuchet MS"/>
              </a:rPr>
              <a:t> </a:t>
            </a:r>
            <a:r>
              <a:rPr sz="1000" spc="-9" dirty="0">
                <a:solidFill>
                  <a:srgbClr val="18323C"/>
                </a:solidFill>
                <a:latin typeface="Raleway" pitchFamily="2" charset="0"/>
                <a:cs typeface="Trebuchet MS"/>
              </a:rPr>
              <a:t>design, </a:t>
            </a:r>
            <a:r>
              <a:rPr sz="1000" spc="52" dirty="0">
                <a:solidFill>
                  <a:srgbClr val="18323C"/>
                </a:solidFill>
                <a:latin typeface="Raleway" pitchFamily="2" charset="0"/>
                <a:cs typeface="Trebuchet MS"/>
              </a:rPr>
              <a:t>deploy</a:t>
            </a:r>
            <a:r>
              <a:rPr sz="1000" spc="103"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107" dirty="0">
                <a:solidFill>
                  <a:srgbClr val="18323C"/>
                </a:solidFill>
                <a:latin typeface="Raleway" pitchFamily="2" charset="0"/>
                <a:cs typeface="Trebuchet MS"/>
              </a:rPr>
              <a:t> </a:t>
            </a:r>
            <a:r>
              <a:rPr sz="1000" spc="66" dirty="0">
                <a:solidFill>
                  <a:srgbClr val="18323C"/>
                </a:solidFill>
                <a:latin typeface="Raleway" pitchFamily="2" charset="0"/>
                <a:cs typeface="Trebuchet MS"/>
              </a:rPr>
              <a:t>manage</a:t>
            </a:r>
            <a:r>
              <a:rPr sz="1000" spc="107" dirty="0">
                <a:solidFill>
                  <a:srgbClr val="18323C"/>
                </a:solidFill>
                <a:latin typeface="Raleway" pitchFamily="2" charset="0"/>
                <a:cs typeface="Trebuchet MS"/>
              </a:rPr>
              <a:t> </a:t>
            </a:r>
            <a:r>
              <a:rPr sz="1000" dirty="0">
                <a:solidFill>
                  <a:srgbClr val="18323C"/>
                </a:solidFill>
                <a:latin typeface="Raleway" pitchFamily="2" charset="0"/>
                <a:cs typeface="Trebuchet MS"/>
              </a:rPr>
              <a:t>highly</a:t>
            </a:r>
            <a:r>
              <a:rPr sz="1000" spc="107" dirty="0">
                <a:solidFill>
                  <a:srgbClr val="18323C"/>
                </a:solidFill>
                <a:latin typeface="Raleway" pitchFamily="2" charset="0"/>
                <a:cs typeface="Trebuchet MS"/>
              </a:rPr>
              <a:t> </a:t>
            </a:r>
            <a:r>
              <a:rPr sz="1000" dirty="0">
                <a:solidFill>
                  <a:srgbClr val="18323C"/>
                </a:solidFill>
                <a:latin typeface="Raleway" pitchFamily="2" charset="0"/>
                <a:cs typeface="Trebuchet MS"/>
              </a:rPr>
              <a:t>optimized,</a:t>
            </a:r>
            <a:r>
              <a:rPr sz="1000" spc="107" dirty="0">
                <a:solidFill>
                  <a:srgbClr val="18323C"/>
                </a:solidFill>
                <a:latin typeface="Raleway" pitchFamily="2" charset="0"/>
                <a:cs typeface="Trebuchet MS"/>
              </a:rPr>
              <a:t> </a:t>
            </a:r>
            <a:r>
              <a:rPr sz="1000" spc="56" dirty="0">
                <a:solidFill>
                  <a:srgbClr val="18323C"/>
                </a:solidFill>
                <a:latin typeface="Raleway" pitchFamily="2" charset="0"/>
                <a:cs typeface="Trebuchet MS"/>
              </a:rPr>
              <a:t>cost-</a:t>
            </a:r>
            <a:r>
              <a:rPr sz="1000" dirty="0">
                <a:solidFill>
                  <a:srgbClr val="18323C"/>
                </a:solidFill>
                <a:latin typeface="Raleway" pitchFamily="2" charset="0"/>
                <a:cs typeface="Trebuchet MS"/>
              </a:rPr>
              <a:t>effective</a:t>
            </a:r>
            <a:r>
              <a:rPr sz="1000" spc="103" dirty="0">
                <a:solidFill>
                  <a:srgbClr val="18323C"/>
                </a:solidFill>
                <a:latin typeface="Raleway" pitchFamily="2" charset="0"/>
                <a:cs typeface="Trebuchet MS"/>
              </a:rPr>
              <a:t> </a:t>
            </a:r>
            <a:r>
              <a:rPr sz="1000" spc="42" dirty="0">
                <a:solidFill>
                  <a:srgbClr val="18323C"/>
                </a:solidFill>
                <a:latin typeface="Raleway" pitchFamily="2" charset="0"/>
                <a:cs typeface="Trebuchet MS"/>
              </a:rPr>
              <a:t>solutions</a:t>
            </a:r>
            <a:r>
              <a:rPr sz="1000" spc="107" dirty="0">
                <a:solidFill>
                  <a:srgbClr val="18323C"/>
                </a:solidFill>
                <a:latin typeface="Raleway" pitchFamily="2" charset="0"/>
                <a:cs typeface="Trebuchet MS"/>
              </a:rPr>
              <a:t> </a:t>
            </a:r>
            <a:r>
              <a:rPr sz="1000" spc="-19" dirty="0">
                <a:solidFill>
                  <a:srgbClr val="18323C"/>
                </a:solidFill>
                <a:latin typeface="Raleway" pitchFamily="2" charset="0"/>
                <a:cs typeface="Trebuchet MS"/>
              </a:rPr>
              <a:t>that </a:t>
            </a:r>
            <a:r>
              <a:rPr sz="1000" dirty="0">
                <a:solidFill>
                  <a:srgbClr val="18323C"/>
                </a:solidFill>
                <a:latin typeface="Raleway" pitchFamily="2" charset="0"/>
                <a:cs typeface="Trebuchet MS"/>
              </a:rPr>
              <a:t>meet</a:t>
            </a:r>
            <a:r>
              <a:rPr sz="1000" spc="56"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56" dirty="0">
                <a:solidFill>
                  <a:srgbClr val="18323C"/>
                </a:solidFill>
                <a:latin typeface="Raleway" pitchFamily="2" charset="0"/>
                <a:cs typeface="Trebuchet MS"/>
              </a:rPr>
              <a:t> </a:t>
            </a:r>
            <a:r>
              <a:rPr sz="1000" spc="52" dirty="0">
                <a:solidFill>
                  <a:srgbClr val="18323C"/>
                </a:solidFill>
                <a:latin typeface="Raleway" pitchFamily="2" charset="0"/>
                <a:cs typeface="Trebuchet MS"/>
              </a:rPr>
              <a:t>exceed</a:t>
            </a:r>
            <a:r>
              <a:rPr sz="1000" spc="56" dirty="0">
                <a:solidFill>
                  <a:srgbClr val="18323C"/>
                </a:solidFill>
                <a:latin typeface="Raleway" pitchFamily="2" charset="0"/>
                <a:cs typeface="Trebuchet MS"/>
              </a:rPr>
              <a:t> </a:t>
            </a:r>
            <a:r>
              <a:rPr sz="1000" spc="61" dirty="0">
                <a:solidFill>
                  <a:srgbClr val="18323C"/>
                </a:solidFill>
                <a:latin typeface="Raleway" pitchFamily="2" charset="0"/>
                <a:cs typeface="Trebuchet MS"/>
              </a:rPr>
              <a:t>business </a:t>
            </a:r>
            <a:r>
              <a:rPr sz="1000" spc="-9" dirty="0">
                <a:solidFill>
                  <a:srgbClr val="18323C"/>
                </a:solidFill>
                <a:latin typeface="Raleway" pitchFamily="2" charset="0"/>
                <a:cs typeface="Trebuchet MS"/>
              </a:rPr>
              <a:t>objectives.</a:t>
            </a:r>
            <a:endParaRPr sz="1000" dirty="0">
              <a:latin typeface="Raleway" pitchFamily="2" charset="0"/>
              <a:cs typeface="Trebuchet MS"/>
            </a:endParaRPr>
          </a:p>
        </p:txBody>
      </p:sp>
      <p:sp>
        <p:nvSpPr>
          <p:cNvPr id="9" name="object 9"/>
          <p:cNvSpPr txBox="1"/>
          <p:nvPr/>
        </p:nvSpPr>
        <p:spPr>
          <a:xfrm>
            <a:off x="325849" y="5155702"/>
            <a:ext cx="4093369" cy="1143526"/>
          </a:xfrm>
          <a:prstGeom prst="rect">
            <a:avLst/>
          </a:prstGeom>
        </p:spPr>
        <p:txBody>
          <a:bodyPr vert="horz" wrap="square" lIns="0" tIns="20836" rIns="0" bIns="0" rtlCol="0">
            <a:spAutoFit/>
          </a:bodyPr>
          <a:lstStyle/>
          <a:p>
            <a:pPr marL="11906">
              <a:spcBef>
                <a:spcPts val="164"/>
              </a:spcBef>
            </a:pPr>
            <a:r>
              <a:rPr sz="1000" b="1" spc="9" dirty="0">
                <a:solidFill>
                  <a:srgbClr val="F8981C"/>
                </a:solidFill>
                <a:latin typeface="Raleway" pitchFamily="2" charset="0"/>
                <a:cs typeface="Gill Sans MT"/>
              </a:rPr>
              <a:t>Highly</a:t>
            </a:r>
            <a:r>
              <a:rPr sz="1000" b="1" spc="159" dirty="0">
                <a:solidFill>
                  <a:srgbClr val="F8981C"/>
                </a:solidFill>
                <a:latin typeface="Raleway" pitchFamily="2" charset="0"/>
                <a:cs typeface="Gill Sans MT"/>
              </a:rPr>
              <a:t> </a:t>
            </a:r>
            <a:r>
              <a:rPr sz="1000" b="1" spc="42" dirty="0">
                <a:solidFill>
                  <a:srgbClr val="F8981C"/>
                </a:solidFill>
                <a:latin typeface="Raleway" pitchFamily="2" charset="0"/>
                <a:cs typeface="Gill Sans MT"/>
              </a:rPr>
              <a:t>reliable</a:t>
            </a:r>
            <a:r>
              <a:rPr sz="1000" b="1" spc="164" dirty="0">
                <a:solidFill>
                  <a:srgbClr val="F8981C"/>
                </a:solidFill>
                <a:latin typeface="Raleway" pitchFamily="2" charset="0"/>
                <a:cs typeface="Gill Sans MT"/>
              </a:rPr>
              <a:t> </a:t>
            </a:r>
            <a:r>
              <a:rPr sz="1000" b="1" spc="9" dirty="0">
                <a:solidFill>
                  <a:srgbClr val="F8981C"/>
                </a:solidFill>
                <a:latin typeface="Raleway" pitchFamily="2" charset="0"/>
                <a:cs typeface="Gill Sans MT"/>
              </a:rPr>
              <a:t>redundant</a:t>
            </a:r>
            <a:r>
              <a:rPr sz="1000" b="1" spc="164" dirty="0">
                <a:solidFill>
                  <a:srgbClr val="F8981C"/>
                </a:solidFill>
                <a:latin typeface="Raleway" pitchFamily="2" charset="0"/>
                <a:cs typeface="Gill Sans MT"/>
              </a:rPr>
              <a:t> </a:t>
            </a:r>
            <a:r>
              <a:rPr sz="1000" b="1" spc="-9" dirty="0">
                <a:solidFill>
                  <a:srgbClr val="F8981C"/>
                </a:solidFill>
                <a:latin typeface="Raleway" pitchFamily="2" charset="0"/>
                <a:cs typeface="Gill Sans MT"/>
              </a:rPr>
              <a:t>network</a:t>
            </a:r>
            <a:endParaRPr sz="1000" dirty="0">
              <a:solidFill>
                <a:srgbClr val="F8981C"/>
              </a:solidFill>
              <a:latin typeface="Raleway" pitchFamily="2" charset="0"/>
              <a:cs typeface="Gill Sans MT"/>
            </a:endParaRPr>
          </a:p>
          <a:p>
            <a:pPr marL="11906" marR="4763">
              <a:lnSpc>
                <a:spcPct val="106300"/>
              </a:lnSpc>
            </a:pPr>
            <a:r>
              <a:rPr sz="1000" dirty="0">
                <a:solidFill>
                  <a:srgbClr val="18323C"/>
                </a:solidFill>
                <a:latin typeface="Raleway" pitchFamily="2" charset="0"/>
                <a:cs typeface="Trebuchet MS"/>
              </a:rPr>
              <a:t>NYI’s</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fully</a:t>
            </a:r>
            <a:r>
              <a:rPr sz="1000" spc="122" dirty="0">
                <a:solidFill>
                  <a:srgbClr val="18323C"/>
                </a:solidFill>
                <a:latin typeface="Raleway" pitchFamily="2" charset="0"/>
                <a:cs typeface="Trebuchet MS"/>
              </a:rPr>
              <a:t> </a:t>
            </a:r>
            <a:r>
              <a:rPr sz="1000" spc="42" dirty="0">
                <a:solidFill>
                  <a:srgbClr val="18323C"/>
                </a:solidFill>
                <a:latin typeface="Raleway" pitchFamily="2" charset="0"/>
                <a:cs typeface="Trebuchet MS"/>
              </a:rPr>
              <a:t>meshed,</a:t>
            </a:r>
            <a:r>
              <a:rPr sz="1000" spc="122" dirty="0">
                <a:solidFill>
                  <a:srgbClr val="18323C"/>
                </a:solidFill>
                <a:latin typeface="Raleway" pitchFamily="2" charset="0"/>
                <a:cs typeface="Trebuchet MS"/>
              </a:rPr>
              <a:t> </a:t>
            </a:r>
            <a:r>
              <a:rPr sz="1000" spc="70" dirty="0">
                <a:solidFill>
                  <a:srgbClr val="18323C"/>
                </a:solidFill>
                <a:latin typeface="Raleway" pitchFamily="2" charset="0"/>
                <a:cs typeface="Trebuchet MS"/>
              </a:rPr>
              <a:t>BGP4-</a:t>
            </a:r>
            <a:r>
              <a:rPr sz="1000" dirty="0">
                <a:solidFill>
                  <a:srgbClr val="18323C"/>
                </a:solidFill>
                <a:latin typeface="Raleway" pitchFamily="2" charset="0"/>
                <a:cs typeface="Trebuchet MS"/>
              </a:rPr>
              <a:t>based,</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fault</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tolerant</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network</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is</a:t>
            </a:r>
            <a:r>
              <a:rPr sz="1000" spc="127" dirty="0">
                <a:solidFill>
                  <a:srgbClr val="18323C"/>
                </a:solidFill>
                <a:latin typeface="Raleway" pitchFamily="2" charset="0"/>
                <a:cs typeface="Trebuchet MS"/>
              </a:rPr>
              <a:t> </a:t>
            </a:r>
            <a:r>
              <a:rPr sz="1000" spc="61" dirty="0">
                <a:solidFill>
                  <a:srgbClr val="18323C"/>
                </a:solidFill>
                <a:latin typeface="Raleway" pitchFamily="2" charset="0"/>
                <a:cs typeface="Trebuchet MS"/>
              </a:rPr>
              <a:t>designed</a:t>
            </a:r>
            <a:r>
              <a:rPr sz="1000" spc="122" dirty="0">
                <a:solidFill>
                  <a:srgbClr val="18323C"/>
                </a:solidFill>
                <a:latin typeface="Raleway" pitchFamily="2" charset="0"/>
                <a:cs typeface="Trebuchet MS"/>
              </a:rPr>
              <a:t> </a:t>
            </a:r>
            <a:r>
              <a:rPr sz="1000" spc="-23" dirty="0">
                <a:solidFill>
                  <a:srgbClr val="18323C"/>
                </a:solidFill>
                <a:latin typeface="Raleway" pitchFamily="2" charset="0"/>
                <a:cs typeface="Trebuchet MS"/>
              </a:rPr>
              <a:t>to </a:t>
            </a:r>
            <a:r>
              <a:rPr sz="1000" spc="47" dirty="0">
                <a:solidFill>
                  <a:srgbClr val="18323C"/>
                </a:solidFill>
                <a:latin typeface="Raleway" pitchFamily="2" charset="0"/>
                <a:cs typeface="Trebuchet MS"/>
              </a:rPr>
              <a:t>have</a:t>
            </a:r>
            <a:r>
              <a:rPr sz="1000" spc="84" dirty="0">
                <a:solidFill>
                  <a:srgbClr val="18323C"/>
                </a:solidFill>
                <a:latin typeface="Raleway" pitchFamily="2" charset="0"/>
                <a:cs typeface="Trebuchet MS"/>
              </a:rPr>
              <a:t> </a:t>
            </a:r>
            <a:r>
              <a:rPr sz="1000" spc="52" dirty="0">
                <a:solidFill>
                  <a:srgbClr val="18323C"/>
                </a:solidFill>
                <a:latin typeface="Raleway" pitchFamily="2" charset="0"/>
                <a:cs typeface="Trebuchet MS"/>
              </a:rPr>
              <a:t>no</a:t>
            </a:r>
            <a:r>
              <a:rPr sz="1000" spc="89" dirty="0">
                <a:solidFill>
                  <a:srgbClr val="18323C"/>
                </a:solidFill>
                <a:latin typeface="Raleway" pitchFamily="2" charset="0"/>
                <a:cs typeface="Trebuchet MS"/>
              </a:rPr>
              <a:t> </a:t>
            </a:r>
            <a:r>
              <a:rPr sz="1000" spc="47" dirty="0">
                <a:solidFill>
                  <a:srgbClr val="18323C"/>
                </a:solidFill>
                <a:latin typeface="Raleway" pitchFamily="2" charset="0"/>
                <a:cs typeface="Trebuchet MS"/>
              </a:rPr>
              <a:t>single</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point</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of</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failure</a:t>
            </a:r>
            <a:r>
              <a:rPr sz="1000" spc="84"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offers</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the</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high</a:t>
            </a:r>
            <a:r>
              <a:rPr sz="1000" spc="89" dirty="0">
                <a:solidFill>
                  <a:srgbClr val="18323C"/>
                </a:solidFill>
                <a:latin typeface="Raleway" pitchFamily="2" charset="0"/>
                <a:cs typeface="Trebuchet MS"/>
              </a:rPr>
              <a:t> </a:t>
            </a:r>
            <a:r>
              <a:rPr sz="1000" dirty="0">
                <a:solidFill>
                  <a:srgbClr val="18323C"/>
                </a:solidFill>
                <a:latin typeface="Raleway" pitchFamily="2" charset="0"/>
                <a:cs typeface="Trebuchet MS"/>
              </a:rPr>
              <a:t>capacity</a:t>
            </a:r>
            <a:r>
              <a:rPr sz="1000" spc="84" dirty="0">
                <a:solidFill>
                  <a:srgbClr val="18323C"/>
                </a:solidFill>
                <a:latin typeface="Raleway" pitchFamily="2" charset="0"/>
                <a:cs typeface="Trebuchet MS"/>
              </a:rPr>
              <a:t> </a:t>
            </a:r>
            <a:r>
              <a:rPr sz="1000" spc="47" dirty="0">
                <a:solidFill>
                  <a:srgbClr val="18323C"/>
                </a:solidFill>
                <a:latin typeface="Raleway" pitchFamily="2" charset="0"/>
                <a:cs typeface="Trebuchet MS"/>
              </a:rPr>
              <a:t>and</a:t>
            </a:r>
            <a:r>
              <a:rPr sz="1000" spc="89" dirty="0">
                <a:solidFill>
                  <a:srgbClr val="18323C"/>
                </a:solidFill>
                <a:latin typeface="Raleway" pitchFamily="2" charset="0"/>
                <a:cs typeface="Trebuchet MS"/>
              </a:rPr>
              <a:t> </a:t>
            </a:r>
            <a:r>
              <a:rPr sz="1000" spc="-9" dirty="0">
                <a:solidFill>
                  <a:srgbClr val="18323C"/>
                </a:solidFill>
                <a:latin typeface="Raleway" pitchFamily="2" charset="0"/>
                <a:cs typeface="Trebuchet MS"/>
              </a:rPr>
              <a:t>zero- </a:t>
            </a:r>
            <a:r>
              <a:rPr sz="1000" dirty="0">
                <a:solidFill>
                  <a:srgbClr val="18323C"/>
                </a:solidFill>
                <a:latin typeface="Raleway" pitchFamily="2" charset="0"/>
                <a:cs typeface="Trebuchet MS"/>
              </a:rPr>
              <a:t>latency</a:t>
            </a:r>
            <a:r>
              <a:rPr sz="1000" spc="56" dirty="0">
                <a:solidFill>
                  <a:srgbClr val="18323C"/>
                </a:solidFill>
                <a:latin typeface="Raleway" pitchFamily="2" charset="0"/>
                <a:cs typeface="Trebuchet MS"/>
              </a:rPr>
              <a:t> </a:t>
            </a:r>
            <a:r>
              <a:rPr sz="1000" spc="42" dirty="0">
                <a:solidFill>
                  <a:srgbClr val="18323C"/>
                </a:solidFill>
                <a:latin typeface="Raleway" pitchFamily="2" charset="0"/>
                <a:cs typeface="Trebuchet MS"/>
              </a:rPr>
              <a:t>excellence</a:t>
            </a:r>
            <a:r>
              <a:rPr sz="1000" spc="56" dirty="0">
                <a:solidFill>
                  <a:srgbClr val="18323C"/>
                </a:solidFill>
                <a:latin typeface="Raleway" pitchFamily="2" charset="0"/>
                <a:cs typeface="Trebuchet MS"/>
              </a:rPr>
              <a:t> you </a:t>
            </a:r>
            <a:r>
              <a:rPr sz="1000" dirty="0">
                <a:solidFill>
                  <a:srgbClr val="18323C"/>
                </a:solidFill>
                <a:latin typeface="Raleway" pitchFamily="2" charset="0"/>
                <a:cs typeface="Trebuchet MS"/>
              </a:rPr>
              <a:t>are</a:t>
            </a:r>
            <a:r>
              <a:rPr sz="1000" spc="56" dirty="0">
                <a:solidFill>
                  <a:srgbClr val="18323C"/>
                </a:solidFill>
                <a:latin typeface="Raleway" pitchFamily="2" charset="0"/>
                <a:cs typeface="Trebuchet MS"/>
              </a:rPr>
              <a:t> </a:t>
            </a:r>
            <a:r>
              <a:rPr sz="1000" spc="42" dirty="0">
                <a:solidFill>
                  <a:srgbClr val="18323C"/>
                </a:solidFill>
                <a:latin typeface="Raleway" pitchFamily="2" charset="0"/>
                <a:cs typeface="Trebuchet MS"/>
              </a:rPr>
              <a:t>looking</a:t>
            </a:r>
            <a:r>
              <a:rPr sz="1000" spc="56" dirty="0">
                <a:solidFill>
                  <a:srgbClr val="18323C"/>
                </a:solidFill>
                <a:latin typeface="Raleway" pitchFamily="2" charset="0"/>
                <a:cs typeface="Trebuchet MS"/>
              </a:rPr>
              <a:t> </a:t>
            </a:r>
            <a:r>
              <a:rPr sz="1000" spc="-19" dirty="0">
                <a:solidFill>
                  <a:srgbClr val="18323C"/>
                </a:solidFill>
                <a:latin typeface="Raleway" pitchFamily="2" charset="0"/>
                <a:cs typeface="Trebuchet MS"/>
              </a:rPr>
              <a:t>for.</a:t>
            </a:r>
            <a:r>
              <a:rPr sz="1000" spc="56" dirty="0">
                <a:solidFill>
                  <a:srgbClr val="18323C"/>
                </a:solidFill>
                <a:latin typeface="Raleway" pitchFamily="2" charset="0"/>
                <a:cs typeface="Trebuchet MS"/>
              </a:rPr>
              <a:t> </a:t>
            </a:r>
            <a:r>
              <a:rPr sz="1000" dirty="0">
                <a:solidFill>
                  <a:srgbClr val="18323C"/>
                </a:solidFill>
                <a:latin typeface="Raleway" pitchFamily="2" charset="0"/>
                <a:cs typeface="Trebuchet MS"/>
              </a:rPr>
              <a:t>In</a:t>
            </a:r>
            <a:r>
              <a:rPr sz="1000" spc="56" dirty="0">
                <a:solidFill>
                  <a:srgbClr val="18323C"/>
                </a:solidFill>
                <a:latin typeface="Raleway" pitchFamily="2" charset="0"/>
                <a:cs typeface="Trebuchet MS"/>
              </a:rPr>
              <a:t> </a:t>
            </a:r>
            <a:r>
              <a:rPr sz="1000" dirty="0">
                <a:solidFill>
                  <a:srgbClr val="18323C"/>
                </a:solidFill>
                <a:latin typeface="Raleway" pitchFamily="2" charset="0"/>
                <a:cs typeface="Trebuchet MS"/>
              </a:rPr>
              <a:t>addition,</a:t>
            </a:r>
            <a:r>
              <a:rPr sz="1000" spc="56" dirty="0">
                <a:solidFill>
                  <a:srgbClr val="18323C"/>
                </a:solidFill>
                <a:latin typeface="Raleway" pitchFamily="2" charset="0"/>
                <a:cs typeface="Trebuchet MS"/>
              </a:rPr>
              <a:t> as</a:t>
            </a:r>
            <a:r>
              <a:rPr sz="1000" spc="61" dirty="0">
                <a:solidFill>
                  <a:srgbClr val="18323C"/>
                </a:solidFill>
                <a:latin typeface="Raleway" pitchFamily="2" charset="0"/>
                <a:cs typeface="Trebuchet MS"/>
              </a:rPr>
              <a:t> </a:t>
            </a:r>
            <a:r>
              <a:rPr sz="1000" dirty="0">
                <a:solidFill>
                  <a:srgbClr val="18323C"/>
                </a:solidFill>
                <a:latin typeface="Raleway" pitchFamily="2" charset="0"/>
                <a:cs typeface="Trebuchet MS"/>
              </a:rPr>
              <a:t>an</a:t>
            </a:r>
            <a:r>
              <a:rPr sz="1000" spc="56" dirty="0">
                <a:solidFill>
                  <a:srgbClr val="18323C"/>
                </a:solidFill>
                <a:latin typeface="Raleway" pitchFamily="2" charset="0"/>
                <a:cs typeface="Trebuchet MS"/>
              </a:rPr>
              <a:t> </a:t>
            </a:r>
            <a:r>
              <a:rPr sz="1000" spc="70" dirty="0">
                <a:solidFill>
                  <a:srgbClr val="18323C"/>
                </a:solidFill>
                <a:latin typeface="Raleway" pitchFamily="2" charset="0"/>
                <a:cs typeface="Trebuchet MS"/>
              </a:rPr>
              <a:t>NYI</a:t>
            </a:r>
            <a:r>
              <a:rPr sz="1000" spc="56" dirty="0">
                <a:solidFill>
                  <a:srgbClr val="18323C"/>
                </a:solidFill>
                <a:latin typeface="Raleway" pitchFamily="2" charset="0"/>
                <a:cs typeface="Trebuchet MS"/>
              </a:rPr>
              <a:t> </a:t>
            </a:r>
            <a:r>
              <a:rPr sz="1000" spc="-9" dirty="0">
                <a:solidFill>
                  <a:srgbClr val="18323C"/>
                </a:solidFill>
                <a:latin typeface="Raleway" pitchFamily="2" charset="0"/>
                <a:cs typeface="Trebuchet MS"/>
              </a:rPr>
              <a:t>client, </a:t>
            </a:r>
            <a:r>
              <a:rPr sz="1000" spc="56" dirty="0">
                <a:solidFill>
                  <a:srgbClr val="18323C"/>
                </a:solidFill>
                <a:latin typeface="Raleway" pitchFamily="2" charset="0"/>
                <a:cs typeface="Trebuchet MS"/>
              </a:rPr>
              <a:t>you</a:t>
            </a:r>
            <a:r>
              <a:rPr sz="1000" spc="42" dirty="0">
                <a:solidFill>
                  <a:srgbClr val="18323C"/>
                </a:solidFill>
                <a:latin typeface="Raleway" pitchFamily="2" charset="0"/>
                <a:cs typeface="Trebuchet MS"/>
              </a:rPr>
              <a:t> </a:t>
            </a:r>
            <a:r>
              <a:rPr sz="1000" spc="9" dirty="0">
                <a:solidFill>
                  <a:srgbClr val="18323C"/>
                </a:solidFill>
                <a:latin typeface="Raleway" pitchFamily="2" charset="0"/>
                <a:cs typeface="Trebuchet MS"/>
              </a:rPr>
              <a:t>will</a:t>
            </a:r>
            <a:r>
              <a:rPr sz="1000" spc="47" dirty="0">
                <a:solidFill>
                  <a:srgbClr val="18323C"/>
                </a:solidFill>
                <a:latin typeface="Raleway" pitchFamily="2" charset="0"/>
                <a:cs typeface="Trebuchet MS"/>
              </a:rPr>
              <a:t> </a:t>
            </a:r>
            <a:r>
              <a:rPr sz="1000" spc="9" dirty="0">
                <a:solidFill>
                  <a:srgbClr val="18323C"/>
                </a:solidFill>
                <a:latin typeface="Raleway" pitchFamily="2" charset="0"/>
                <a:cs typeface="Trebuchet MS"/>
              </a:rPr>
              <a:t>automatically</a:t>
            </a:r>
            <a:r>
              <a:rPr sz="1000" spc="42" dirty="0">
                <a:solidFill>
                  <a:srgbClr val="18323C"/>
                </a:solidFill>
                <a:latin typeface="Raleway" pitchFamily="2" charset="0"/>
                <a:cs typeface="Trebuchet MS"/>
              </a:rPr>
              <a:t> </a:t>
            </a:r>
            <a:r>
              <a:rPr sz="1000" spc="47" dirty="0">
                <a:solidFill>
                  <a:srgbClr val="18323C"/>
                </a:solidFill>
                <a:latin typeface="Raleway" pitchFamily="2" charset="0"/>
                <a:cs typeface="Trebuchet MS"/>
              </a:rPr>
              <a:t>have </a:t>
            </a:r>
            <a:r>
              <a:rPr sz="1000" spc="66" dirty="0">
                <a:solidFill>
                  <a:srgbClr val="18323C"/>
                </a:solidFill>
                <a:latin typeface="Raleway" pitchFamily="2" charset="0"/>
                <a:cs typeface="Trebuchet MS"/>
              </a:rPr>
              <a:t>access</a:t>
            </a:r>
            <a:r>
              <a:rPr sz="1000" spc="47" dirty="0">
                <a:solidFill>
                  <a:srgbClr val="18323C"/>
                </a:solidFill>
                <a:latin typeface="Raleway" pitchFamily="2" charset="0"/>
                <a:cs typeface="Trebuchet MS"/>
              </a:rPr>
              <a:t> </a:t>
            </a:r>
            <a:r>
              <a:rPr sz="1000" spc="9" dirty="0">
                <a:solidFill>
                  <a:srgbClr val="18323C"/>
                </a:solidFill>
                <a:latin typeface="Raleway" pitchFamily="2" charset="0"/>
                <a:cs typeface="Trebuchet MS"/>
              </a:rPr>
              <a:t>to</a:t>
            </a:r>
            <a:r>
              <a:rPr sz="1000" spc="42" dirty="0">
                <a:solidFill>
                  <a:srgbClr val="18323C"/>
                </a:solidFill>
                <a:latin typeface="Raleway" pitchFamily="2" charset="0"/>
                <a:cs typeface="Trebuchet MS"/>
              </a:rPr>
              <a:t> </a:t>
            </a:r>
            <a:r>
              <a:rPr sz="1000" spc="9" dirty="0">
                <a:solidFill>
                  <a:srgbClr val="18323C"/>
                </a:solidFill>
                <a:latin typeface="Raleway" pitchFamily="2" charset="0"/>
                <a:cs typeface="Trebuchet MS"/>
              </a:rPr>
              <a:t>a</a:t>
            </a:r>
            <a:r>
              <a:rPr sz="1000" spc="47" dirty="0">
                <a:solidFill>
                  <a:srgbClr val="18323C"/>
                </a:solidFill>
                <a:latin typeface="Raleway" pitchFamily="2" charset="0"/>
                <a:cs typeface="Trebuchet MS"/>
              </a:rPr>
              <a:t> premium</a:t>
            </a:r>
            <a:r>
              <a:rPr sz="1000" spc="42" dirty="0">
                <a:solidFill>
                  <a:srgbClr val="18323C"/>
                </a:solidFill>
                <a:latin typeface="Raleway" pitchFamily="2" charset="0"/>
                <a:cs typeface="Trebuchet MS"/>
              </a:rPr>
              <a:t> </a:t>
            </a:r>
            <a:r>
              <a:rPr sz="1000" spc="75" dirty="0">
                <a:solidFill>
                  <a:srgbClr val="18323C"/>
                </a:solidFill>
                <a:latin typeface="Raleway" pitchFamily="2" charset="0"/>
                <a:cs typeface="Trebuchet MS"/>
              </a:rPr>
              <a:t>Managed</a:t>
            </a:r>
            <a:r>
              <a:rPr sz="1000" spc="47" dirty="0">
                <a:solidFill>
                  <a:srgbClr val="18323C"/>
                </a:solidFill>
                <a:latin typeface="Raleway" pitchFamily="2" charset="0"/>
                <a:cs typeface="Trebuchet MS"/>
              </a:rPr>
              <a:t> </a:t>
            </a:r>
            <a:r>
              <a:rPr sz="1000" spc="38" dirty="0">
                <a:solidFill>
                  <a:srgbClr val="18323C"/>
                </a:solidFill>
                <a:latin typeface="Raleway" pitchFamily="2" charset="0"/>
                <a:cs typeface="Trebuchet MS"/>
              </a:rPr>
              <a:t>Network </a:t>
            </a:r>
            <a:r>
              <a:rPr sz="1000" dirty="0">
                <a:solidFill>
                  <a:srgbClr val="18323C"/>
                </a:solidFill>
                <a:latin typeface="Raleway" pitchFamily="2" charset="0"/>
                <a:cs typeface="Trebuchet MS"/>
              </a:rPr>
              <a:t>service</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that</a:t>
            </a:r>
            <a:r>
              <a:rPr sz="1000" spc="122" dirty="0">
                <a:solidFill>
                  <a:srgbClr val="18323C"/>
                </a:solidFill>
                <a:latin typeface="Raleway" pitchFamily="2" charset="0"/>
                <a:cs typeface="Trebuchet MS"/>
              </a:rPr>
              <a:t> </a:t>
            </a:r>
            <a:r>
              <a:rPr sz="1000" spc="47" dirty="0">
                <a:solidFill>
                  <a:srgbClr val="18323C"/>
                </a:solidFill>
                <a:latin typeface="Raleway" pitchFamily="2" charset="0"/>
                <a:cs typeface="Trebuchet MS"/>
              </a:rPr>
              <a:t>provides</a:t>
            </a:r>
            <a:r>
              <a:rPr sz="1000" spc="122" dirty="0">
                <a:solidFill>
                  <a:srgbClr val="18323C"/>
                </a:solidFill>
                <a:latin typeface="Raleway" pitchFamily="2" charset="0"/>
                <a:cs typeface="Trebuchet MS"/>
              </a:rPr>
              <a:t> </a:t>
            </a:r>
            <a:r>
              <a:rPr sz="1000" spc="66" dirty="0">
                <a:solidFill>
                  <a:srgbClr val="18323C"/>
                </a:solidFill>
                <a:latin typeface="Raleway" pitchFamily="2" charset="0"/>
                <a:cs typeface="Trebuchet MS"/>
              </a:rPr>
              <a:t>cross-</a:t>
            </a:r>
            <a:r>
              <a:rPr sz="1000" spc="52" dirty="0">
                <a:solidFill>
                  <a:srgbClr val="18323C"/>
                </a:solidFill>
                <a:latin typeface="Raleway" pitchFamily="2" charset="0"/>
                <a:cs typeface="Trebuchet MS"/>
              </a:rPr>
              <a:t>connects</a:t>
            </a:r>
            <a:r>
              <a:rPr sz="1000" spc="127" dirty="0">
                <a:solidFill>
                  <a:srgbClr val="18323C"/>
                </a:solidFill>
                <a:latin typeface="Raleway" pitchFamily="2" charset="0"/>
                <a:cs typeface="Trebuchet MS"/>
              </a:rPr>
              <a:t> </a:t>
            </a:r>
            <a:r>
              <a:rPr sz="1000" dirty="0">
                <a:solidFill>
                  <a:srgbClr val="18323C"/>
                </a:solidFill>
                <a:latin typeface="Raleway" pitchFamily="2" charset="0"/>
                <a:cs typeface="Trebuchet MS"/>
              </a:rPr>
              <a:t>to</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multiple</a:t>
            </a:r>
            <a:r>
              <a:rPr sz="1000" spc="122" dirty="0">
                <a:solidFill>
                  <a:srgbClr val="18323C"/>
                </a:solidFill>
                <a:latin typeface="Raleway" pitchFamily="2" charset="0"/>
                <a:cs typeface="Trebuchet MS"/>
              </a:rPr>
              <a:t> </a:t>
            </a:r>
            <a:r>
              <a:rPr sz="1000" dirty="0">
                <a:solidFill>
                  <a:srgbClr val="18323C"/>
                </a:solidFill>
                <a:latin typeface="Raleway" pitchFamily="2" charset="0"/>
                <a:cs typeface="Trebuchet MS"/>
              </a:rPr>
              <a:t>network</a:t>
            </a:r>
            <a:r>
              <a:rPr sz="1000" spc="122" dirty="0">
                <a:solidFill>
                  <a:srgbClr val="18323C"/>
                </a:solidFill>
                <a:latin typeface="Raleway" pitchFamily="2" charset="0"/>
                <a:cs typeface="Trebuchet MS"/>
              </a:rPr>
              <a:t> </a:t>
            </a:r>
            <a:r>
              <a:rPr sz="1000" spc="-9" dirty="0">
                <a:solidFill>
                  <a:srgbClr val="18323C"/>
                </a:solidFill>
                <a:latin typeface="Raleway" pitchFamily="2" charset="0"/>
                <a:cs typeface="Trebuchet MS"/>
              </a:rPr>
              <a:t>service providers.</a:t>
            </a:r>
            <a:endParaRPr sz="1000" dirty="0">
              <a:latin typeface="Raleway" pitchFamily="2" charset="0"/>
              <a:cs typeface="Trebuchet MS"/>
            </a:endParaRPr>
          </a:p>
        </p:txBody>
      </p:sp>
      <p:sp>
        <p:nvSpPr>
          <p:cNvPr id="10" name="object 10"/>
          <p:cNvSpPr txBox="1"/>
          <p:nvPr/>
        </p:nvSpPr>
        <p:spPr>
          <a:xfrm>
            <a:off x="325849" y="1675952"/>
            <a:ext cx="3780159" cy="692802"/>
          </a:xfrm>
          <a:prstGeom prst="rect">
            <a:avLst/>
          </a:prstGeom>
        </p:spPr>
        <p:txBody>
          <a:bodyPr vert="horz" wrap="square" lIns="0" tIns="29766" rIns="0" bIns="0" rtlCol="0">
            <a:spAutoFit/>
          </a:bodyPr>
          <a:lstStyle/>
          <a:p>
            <a:pPr marL="11906">
              <a:spcBef>
                <a:spcPts val="234"/>
              </a:spcBef>
            </a:pPr>
            <a:r>
              <a:rPr sz="1000" b="1" dirty="0">
                <a:solidFill>
                  <a:srgbClr val="F8981C"/>
                </a:solidFill>
                <a:latin typeface="Raleway" pitchFamily="2" charset="0"/>
                <a:cs typeface="Gill Sans MT"/>
              </a:rPr>
              <a:t>Broad</a:t>
            </a:r>
            <a:r>
              <a:rPr sz="1000" b="1" spc="-9" dirty="0">
                <a:solidFill>
                  <a:srgbClr val="F8981C"/>
                </a:solidFill>
                <a:latin typeface="Raleway" pitchFamily="2" charset="0"/>
                <a:cs typeface="Gill Sans MT"/>
              </a:rPr>
              <a:t> </a:t>
            </a:r>
            <a:r>
              <a:rPr sz="1000" b="1" dirty="0">
                <a:solidFill>
                  <a:srgbClr val="F8981C"/>
                </a:solidFill>
                <a:latin typeface="Raleway" pitchFamily="2" charset="0"/>
                <a:cs typeface="Gill Sans MT"/>
              </a:rPr>
              <a:t>reach</a:t>
            </a:r>
            <a:r>
              <a:rPr sz="1000" b="1" spc="-5" dirty="0">
                <a:solidFill>
                  <a:srgbClr val="F8981C"/>
                </a:solidFill>
                <a:latin typeface="Raleway" pitchFamily="2" charset="0"/>
                <a:cs typeface="Gill Sans MT"/>
              </a:rPr>
              <a:t> </a:t>
            </a:r>
            <a:r>
              <a:rPr sz="1000" b="1" dirty="0">
                <a:solidFill>
                  <a:srgbClr val="F8981C"/>
                </a:solidFill>
                <a:latin typeface="Raleway" pitchFamily="2" charset="0"/>
                <a:cs typeface="Gill Sans MT"/>
              </a:rPr>
              <a:t>into</a:t>
            </a:r>
            <a:r>
              <a:rPr sz="1000" b="1" spc="-9" dirty="0">
                <a:solidFill>
                  <a:srgbClr val="F8981C"/>
                </a:solidFill>
                <a:latin typeface="Raleway" pitchFamily="2" charset="0"/>
                <a:cs typeface="Gill Sans MT"/>
              </a:rPr>
              <a:t> </a:t>
            </a:r>
            <a:r>
              <a:rPr sz="1000" b="1" dirty="0">
                <a:solidFill>
                  <a:srgbClr val="F8981C"/>
                </a:solidFill>
                <a:latin typeface="Raleway" pitchFamily="2" charset="0"/>
                <a:cs typeface="Gill Sans MT"/>
              </a:rPr>
              <a:t>key</a:t>
            </a:r>
            <a:r>
              <a:rPr sz="1000" b="1" spc="-5" dirty="0">
                <a:solidFill>
                  <a:srgbClr val="F8981C"/>
                </a:solidFill>
                <a:latin typeface="Raleway" pitchFamily="2" charset="0"/>
                <a:cs typeface="Gill Sans MT"/>
              </a:rPr>
              <a:t> </a:t>
            </a:r>
            <a:r>
              <a:rPr sz="1000" b="1" spc="-9" dirty="0">
                <a:solidFill>
                  <a:srgbClr val="F8981C"/>
                </a:solidFill>
                <a:latin typeface="Raleway" pitchFamily="2" charset="0"/>
                <a:cs typeface="Gill Sans MT"/>
              </a:rPr>
              <a:t>markets</a:t>
            </a:r>
            <a:endParaRPr sz="1000" dirty="0">
              <a:solidFill>
                <a:srgbClr val="F8981C"/>
              </a:solidFill>
              <a:latin typeface="Raleway" pitchFamily="2" charset="0"/>
              <a:cs typeface="Gill Sans MT"/>
            </a:endParaRPr>
          </a:p>
          <a:p>
            <a:pPr marL="11906" marR="4763">
              <a:lnSpc>
                <a:spcPct val="112500"/>
              </a:lnSpc>
            </a:pPr>
            <a:r>
              <a:rPr sz="1000" spc="103" dirty="0">
                <a:latin typeface="Raleway" pitchFamily="2" charset="0"/>
                <a:cs typeface="Trebuchet MS"/>
              </a:rPr>
              <a:t>We</a:t>
            </a:r>
            <a:r>
              <a:rPr sz="1000" spc="5" dirty="0">
                <a:latin typeface="Raleway" pitchFamily="2" charset="0"/>
                <a:cs typeface="Trebuchet MS"/>
              </a:rPr>
              <a:t> </a:t>
            </a:r>
            <a:r>
              <a:rPr sz="1000" dirty="0">
                <a:latin typeface="Raleway" pitchFamily="2" charset="0"/>
                <a:cs typeface="Trebuchet MS"/>
              </a:rPr>
              <a:t>are</a:t>
            </a:r>
            <a:r>
              <a:rPr sz="1000" spc="9" dirty="0">
                <a:latin typeface="Raleway" pitchFamily="2" charset="0"/>
                <a:cs typeface="Trebuchet MS"/>
              </a:rPr>
              <a:t> </a:t>
            </a:r>
            <a:r>
              <a:rPr sz="1000" dirty="0">
                <a:latin typeface="Raleway" pitchFamily="2" charset="0"/>
                <a:cs typeface="Trebuchet MS"/>
              </a:rPr>
              <a:t>headquartered</a:t>
            </a:r>
            <a:r>
              <a:rPr sz="1000" spc="5" dirty="0">
                <a:latin typeface="Raleway" pitchFamily="2" charset="0"/>
                <a:cs typeface="Trebuchet MS"/>
              </a:rPr>
              <a:t> </a:t>
            </a:r>
            <a:r>
              <a:rPr sz="1000" spc="-19" dirty="0">
                <a:latin typeface="Raleway" pitchFamily="2" charset="0"/>
                <a:cs typeface="Trebuchet MS"/>
              </a:rPr>
              <a:t>in</a:t>
            </a:r>
            <a:r>
              <a:rPr sz="1000" spc="9" dirty="0">
                <a:latin typeface="Raleway" pitchFamily="2" charset="0"/>
                <a:cs typeface="Trebuchet MS"/>
              </a:rPr>
              <a:t> </a:t>
            </a:r>
            <a:r>
              <a:rPr sz="1000" dirty="0">
                <a:latin typeface="Raleway" pitchFamily="2" charset="0"/>
                <a:cs typeface="Trebuchet MS"/>
              </a:rPr>
              <a:t>the</a:t>
            </a:r>
            <a:r>
              <a:rPr sz="1000" spc="9" dirty="0">
                <a:latin typeface="Raleway" pitchFamily="2" charset="0"/>
                <a:cs typeface="Trebuchet MS"/>
              </a:rPr>
              <a:t> </a:t>
            </a:r>
            <a:r>
              <a:rPr sz="1000" dirty="0">
                <a:latin typeface="Raleway" pitchFamily="2" charset="0"/>
                <a:cs typeface="Trebuchet MS"/>
              </a:rPr>
              <a:t>Northeast</a:t>
            </a:r>
            <a:r>
              <a:rPr sz="1000" spc="5" dirty="0">
                <a:latin typeface="Raleway" pitchFamily="2" charset="0"/>
                <a:cs typeface="Trebuchet MS"/>
              </a:rPr>
              <a:t> </a:t>
            </a:r>
            <a:r>
              <a:rPr sz="1000" spc="-9" dirty="0">
                <a:latin typeface="Raleway" pitchFamily="2" charset="0"/>
                <a:cs typeface="Trebuchet MS"/>
              </a:rPr>
              <a:t>with</a:t>
            </a:r>
            <a:r>
              <a:rPr sz="1000" spc="9" dirty="0">
                <a:latin typeface="Raleway" pitchFamily="2" charset="0"/>
                <a:cs typeface="Trebuchet MS"/>
              </a:rPr>
              <a:t> </a:t>
            </a:r>
            <a:r>
              <a:rPr sz="1000" dirty="0">
                <a:latin typeface="Raleway" pitchFamily="2" charset="0"/>
                <a:cs typeface="Trebuchet MS"/>
              </a:rPr>
              <a:t>key</a:t>
            </a:r>
            <a:r>
              <a:rPr sz="1000" spc="9" dirty="0">
                <a:latin typeface="Raleway" pitchFamily="2" charset="0"/>
                <a:cs typeface="Trebuchet MS"/>
              </a:rPr>
              <a:t> </a:t>
            </a:r>
            <a:r>
              <a:rPr sz="1000" spc="-9" dirty="0">
                <a:latin typeface="Raleway" pitchFamily="2" charset="0"/>
                <a:cs typeface="Trebuchet MS"/>
              </a:rPr>
              <a:t>partnerships </a:t>
            </a:r>
            <a:r>
              <a:rPr sz="1000" spc="-19" dirty="0">
                <a:latin typeface="Raleway" pitchFamily="2" charset="0"/>
                <a:cs typeface="Trebuchet MS"/>
              </a:rPr>
              <a:t>in</a:t>
            </a:r>
            <a:r>
              <a:rPr sz="1000" spc="-5" dirty="0">
                <a:latin typeface="Raleway" pitchFamily="2" charset="0"/>
                <a:cs typeface="Trebuchet MS"/>
              </a:rPr>
              <a:t> </a:t>
            </a:r>
            <a:r>
              <a:rPr sz="1000" dirty="0">
                <a:latin typeface="Raleway" pitchFamily="2" charset="0"/>
                <a:cs typeface="Trebuchet MS"/>
              </a:rPr>
              <a:t>place</a:t>
            </a:r>
            <a:r>
              <a:rPr sz="1000" spc="-5" dirty="0">
                <a:latin typeface="Raleway" pitchFamily="2" charset="0"/>
                <a:cs typeface="Trebuchet MS"/>
              </a:rPr>
              <a:t> </a:t>
            </a:r>
            <a:r>
              <a:rPr sz="1000" spc="-23" dirty="0">
                <a:latin typeface="Raleway" pitchFamily="2" charset="0"/>
                <a:cs typeface="Trebuchet MS"/>
              </a:rPr>
              <a:t>that</a:t>
            </a:r>
            <a:r>
              <a:rPr sz="1000" spc="-5" dirty="0">
                <a:latin typeface="Raleway" pitchFamily="2" charset="0"/>
                <a:cs typeface="Trebuchet MS"/>
              </a:rPr>
              <a:t> </a:t>
            </a:r>
            <a:r>
              <a:rPr sz="1000" dirty="0">
                <a:latin typeface="Raleway" pitchFamily="2" charset="0"/>
                <a:cs typeface="Trebuchet MS"/>
              </a:rPr>
              <a:t>extend</a:t>
            </a:r>
            <a:r>
              <a:rPr sz="1000" spc="-5" dirty="0">
                <a:latin typeface="Raleway" pitchFamily="2" charset="0"/>
                <a:cs typeface="Trebuchet MS"/>
              </a:rPr>
              <a:t> </a:t>
            </a:r>
            <a:r>
              <a:rPr sz="1000" dirty="0">
                <a:latin typeface="Raleway" pitchFamily="2" charset="0"/>
                <a:cs typeface="Trebuchet MS"/>
              </a:rPr>
              <a:t>our</a:t>
            </a:r>
            <a:r>
              <a:rPr sz="1000" spc="-5" dirty="0">
                <a:latin typeface="Raleway" pitchFamily="2" charset="0"/>
                <a:cs typeface="Trebuchet MS"/>
              </a:rPr>
              <a:t> </a:t>
            </a:r>
            <a:r>
              <a:rPr sz="1000" dirty="0">
                <a:latin typeface="Raleway" pitchFamily="2" charset="0"/>
                <a:cs typeface="Trebuchet MS"/>
              </a:rPr>
              <a:t>colocation,</a:t>
            </a:r>
            <a:r>
              <a:rPr sz="1000" spc="-5" dirty="0">
                <a:latin typeface="Raleway" pitchFamily="2" charset="0"/>
                <a:cs typeface="Trebuchet MS"/>
              </a:rPr>
              <a:t> </a:t>
            </a:r>
            <a:r>
              <a:rPr sz="1000" spc="42" dirty="0">
                <a:latin typeface="Raleway" pitchFamily="2" charset="0"/>
                <a:cs typeface="Trebuchet MS"/>
              </a:rPr>
              <a:t>managed</a:t>
            </a:r>
            <a:r>
              <a:rPr sz="1000" spc="-5" dirty="0">
                <a:latin typeface="Raleway" pitchFamily="2" charset="0"/>
                <a:cs typeface="Trebuchet MS"/>
              </a:rPr>
              <a:t> </a:t>
            </a:r>
            <a:r>
              <a:rPr sz="1000" dirty="0">
                <a:latin typeface="Raleway" pitchFamily="2" charset="0"/>
                <a:cs typeface="Trebuchet MS"/>
              </a:rPr>
              <a:t>and</a:t>
            </a:r>
            <a:r>
              <a:rPr sz="1000" spc="-5" dirty="0">
                <a:latin typeface="Raleway" pitchFamily="2" charset="0"/>
                <a:cs typeface="Trebuchet MS"/>
              </a:rPr>
              <a:t> </a:t>
            </a:r>
            <a:r>
              <a:rPr sz="1000" spc="-19" dirty="0">
                <a:latin typeface="Raleway" pitchFamily="2" charset="0"/>
                <a:cs typeface="Trebuchet MS"/>
              </a:rPr>
              <a:t>cloud </a:t>
            </a:r>
            <a:r>
              <a:rPr sz="1000" dirty="0">
                <a:latin typeface="Raleway" pitchFamily="2" charset="0"/>
                <a:cs typeface="Trebuchet MS"/>
              </a:rPr>
              <a:t>services</a:t>
            </a:r>
            <a:r>
              <a:rPr sz="1000" spc="14" dirty="0">
                <a:latin typeface="Raleway" pitchFamily="2" charset="0"/>
                <a:cs typeface="Trebuchet MS"/>
              </a:rPr>
              <a:t> </a:t>
            </a:r>
            <a:r>
              <a:rPr sz="1000" spc="-9" dirty="0">
                <a:latin typeface="Raleway" pitchFamily="2" charset="0"/>
                <a:cs typeface="Trebuchet MS"/>
              </a:rPr>
              <a:t>into</a:t>
            </a:r>
            <a:r>
              <a:rPr sz="1000" spc="19" dirty="0">
                <a:latin typeface="Raleway" pitchFamily="2" charset="0"/>
                <a:cs typeface="Trebuchet MS"/>
              </a:rPr>
              <a:t> </a:t>
            </a:r>
            <a:r>
              <a:rPr sz="1000" dirty="0">
                <a:latin typeface="Raleway" pitchFamily="2" charset="0"/>
                <a:cs typeface="Trebuchet MS"/>
              </a:rPr>
              <a:t>key</a:t>
            </a:r>
            <a:r>
              <a:rPr sz="1000" spc="19" dirty="0">
                <a:latin typeface="Raleway" pitchFamily="2" charset="0"/>
                <a:cs typeface="Trebuchet MS"/>
              </a:rPr>
              <a:t> </a:t>
            </a:r>
            <a:r>
              <a:rPr sz="1000" spc="-9" dirty="0">
                <a:latin typeface="Raleway" pitchFamily="2" charset="0"/>
                <a:cs typeface="Trebuchet MS"/>
              </a:rPr>
              <a:t>national</a:t>
            </a:r>
            <a:r>
              <a:rPr sz="1000" spc="19" dirty="0">
                <a:latin typeface="Raleway" pitchFamily="2" charset="0"/>
                <a:cs typeface="Trebuchet MS"/>
              </a:rPr>
              <a:t> </a:t>
            </a:r>
            <a:r>
              <a:rPr sz="1000" dirty="0">
                <a:latin typeface="Raleway" pitchFamily="2" charset="0"/>
                <a:cs typeface="Trebuchet MS"/>
              </a:rPr>
              <a:t>and</a:t>
            </a:r>
            <a:r>
              <a:rPr sz="1000" spc="14" dirty="0">
                <a:latin typeface="Raleway" pitchFamily="2" charset="0"/>
                <a:cs typeface="Trebuchet MS"/>
              </a:rPr>
              <a:t> </a:t>
            </a:r>
            <a:r>
              <a:rPr sz="1000" spc="-9" dirty="0">
                <a:latin typeface="Raleway" pitchFamily="2" charset="0"/>
                <a:cs typeface="Trebuchet MS"/>
              </a:rPr>
              <a:t>international</a:t>
            </a:r>
            <a:r>
              <a:rPr sz="1000" spc="19" dirty="0">
                <a:latin typeface="Raleway" pitchFamily="2" charset="0"/>
                <a:cs typeface="Trebuchet MS"/>
              </a:rPr>
              <a:t> </a:t>
            </a:r>
            <a:r>
              <a:rPr sz="1000" spc="-9" dirty="0">
                <a:latin typeface="Raleway" pitchFamily="2" charset="0"/>
                <a:cs typeface="Trebuchet MS"/>
              </a:rPr>
              <a:t>markets.</a:t>
            </a:r>
            <a:endParaRPr sz="1000" dirty="0">
              <a:latin typeface="Raleway" pitchFamily="2" charset="0"/>
              <a:cs typeface="Trebuchet MS"/>
            </a:endParaRPr>
          </a:p>
        </p:txBody>
      </p:sp>
      <p:sp>
        <p:nvSpPr>
          <p:cNvPr id="11" name="object 11"/>
          <p:cNvSpPr txBox="1"/>
          <p:nvPr/>
        </p:nvSpPr>
        <p:spPr>
          <a:xfrm>
            <a:off x="325849" y="3415827"/>
            <a:ext cx="4369976" cy="692802"/>
          </a:xfrm>
          <a:prstGeom prst="rect">
            <a:avLst/>
          </a:prstGeom>
        </p:spPr>
        <p:txBody>
          <a:bodyPr vert="horz" wrap="square" lIns="0" tIns="29766" rIns="0" bIns="0" rtlCol="0">
            <a:spAutoFit/>
          </a:bodyPr>
          <a:lstStyle/>
          <a:p>
            <a:pPr marL="11906" algn="just">
              <a:spcBef>
                <a:spcPts val="234"/>
              </a:spcBef>
            </a:pPr>
            <a:r>
              <a:rPr sz="1000" b="1" dirty="0">
                <a:solidFill>
                  <a:srgbClr val="F8981C"/>
                </a:solidFill>
                <a:latin typeface="Raleway" pitchFamily="2" charset="0"/>
                <a:cs typeface="Gill Sans MT"/>
              </a:rPr>
              <a:t>Extensive</a:t>
            </a:r>
            <a:r>
              <a:rPr sz="1000" b="1" spc="122" dirty="0">
                <a:solidFill>
                  <a:srgbClr val="F8981C"/>
                </a:solidFill>
                <a:latin typeface="Raleway" pitchFamily="2" charset="0"/>
                <a:cs typeface="Gill Sans MT"/>
              </a:rPr>
              <a:t> </a:t>
            </a:r>
            <a:r>
              <a:rPr sz="1000" b="1" dirty="0">
                <a:solidFill>
                  <a:srgbClr val="F8981C"/>
                </a:solidFill>
                <a:latin typeface="Raleway" pitchFamily="2" charset="0"/>
                <a:cs typeface="Gill Sans MT"/>
              </a:rPr>
              <a:t>cross-industry</a:t>
            </a:r>
            <a:r>
              <a:rPr sz="1000" b="1" spc="127" dirty="0">
                <a:solidFill>
                  <a:srgbClr val="F8981C"/>
                </a:solidFill>
                <a:latin typeface="Raleway" pitchFamily="2" charset="0"/>
                <a:cs typeface="Gill Sans MT"/>
              </a:rPr>
              <a:t> </a:t>
            </a:r>
            <a:r>
              <a:rPr sz="1000" b="1" spc="-9" dirty="0">
                <a:solidFill>
                  <a:srgbClr val="F8981C"/>
                </a:solidFill>
                <a:latin typeface="Raleway" pitchFamily="2" charset="0"/>
                <a:cs typeface="Gill Sans MT"/>
              </a:rPr>
              <a:t>experience</a:t>
            </a:r>
            <a:endParaRPr sz="1000" dirty="0">
              <a:solidFill>
                <a:srgbClr val="F8981C"/>
              </a:solidFill>
              <a:latin typeface="Raleway" pitchFamily="2" charset="0"/>
              <a:cs typeface="Gill Sans MT"/>
            </a:endParaRPr>
          </a:p>
          <a:p>
            <a:pPr marL="11906" marR="4763">
              <a:lnSpc>
                <a:spcPct val="112500"/>
              </a:lnSpc>
            </a:pPr>
            <a:r>
              <a:rPr sz="1000" dirty="0">
                <a:latin typeface="Raleway" pitchFamily="2" charset="0"/>
                <a:cs typeface="Trebuchet MS"/>
              </a:rPr>
              <a:t>Our</a:t>
            </a:r>
            <a:r>
              <a:rPr sz="1000" spc="47" dirty="0">
                <a:latin typeface="Raleway" pitchFamily="2" charset="0"/>
                <a:cs typeface="Trebuchet MS"/>
              </a:rPr>
              <a:t> </a:t>
            </a:r>
            <a:r>
              <a:rPr sz="1000" dirty="0">
                <a:latin typeface="Raleway" pitchFamily="2" charset="0"/>
                <a:cs typeface="Trebuchet MS"/>
              </a:rPr>
              <a:t>customers</a:t>
            </a:r>
            <a:r>
              <a:rPr sz="1000" spc="47" dirty="0">
                <a:latin typeface="Raleway" pitchFamily="2" charset="0"/>
                <a:cs typeface="Trebuchet MS"/>
              </a:rPr>
              <a:t> </a:t>
            </a:r>
            <a:r>
              <a:rPr sz="1000" dirty="0">
                <a:latin typeface="Raleway" pitchFamily="2" charset="0"/>
                <a:cs typeface="Trebuchet MS"/>
              </a:rPr>
              <a:t>are</a:t>
            </a:r>
            <a:r>
              <a:rPr sz="1000" spc="47" dirty="0">
                <a:latin typeface="Raleway" pitchFamily="2" charset="0"/>
                <a:cs typeface="Trebuchet MS"/>
              </a:rPr>
              <a:t> </a:t>
            </a:r>
            <a:r>
              <a:rPr sz="1000" dirty="0">
                <a:latin typeface="Raleway" pitchFamily="2" charset="0"/>
                <a:cs typeface="Trebuchet MS"/>
              </a:rPr>
              <a:t>leaders</a:t>
            </a:r>
            <a:r>
              <a:rPr sz="1000" spc="52" dirty="0">
                <a:latin typeface="Raleway" pitchFamily="2" charset="0"/>
                <a:cs typeface="Trebuchet MS"/>
              </a:rPr>
              <a:t> </a:t>
            </a:r>
            <a:r>
              <a:rPr sz="1000" spc="-19" dirty="0">
                <a:latin typeface="Raleway" pitchFamily="2" charset="0"/>
                <a:cs typeface="Trebuchet MS"/>
              </a:rPr>
              <a:t>in</a:t>
            </a:r>
            <a:r>
              <a:rPr sz="1000" spc="47" dirty="0">
                <a:latin typeface="Raleway" pitchFamily="2" charset="0"/>
                <a:cs typeface="Trebuchet MS"/>
              </a:rPr>
              <a:t> </a:t>
            </a:r>
            <a:r>
              <a:rPr sz="1000" dirty="0">
                <a:latin typeface="Raleway" pitchFamily="2" charset="0"/>
                <a:cs typeface="Trebuchet MS"/>
              </a:rPr>
              <a:t>media</a:t>
            </a:r>
            <a:r>
              <a:rPr sz="1000" spc="47" dirty="0">
                <a:latin typeface="Raleway" pitchFamily="2" charset="0"/>
                <a:cs typeface="Trebuchet MS"/>
              </a:rPr>
              <a:t> </a:t>
            </a:r>
            <a:r>
              <a:rPr sz="1000" dirty="0">
                <a:latin typeface="Raleway" pitchFamily="2" charset="0"/>
                <a:cs typeface="Trebuchet MS"/>
              </a:rPr>
              <a:t>and</a:t>
            </a:r>
            <a:r>
              <a:rPr sz="1000" spc="47" dirty="0">
                <a:latin typeface="Raleway" pitchFamily="2" charset="0"/>
                <a:cs typeface="Trebuchet MS"/>
              </a:rPr>
              <a:t> </a:t>
            </a:r>
            <a:r>
              <a:rPr sz="1000" dirty="0">
                <a:latin typeface="Raleway" pitchFamily="2" charset="0"/>
                <a:cs typeface="Trebuchet MS"/>
              </a:rPr>
              <a:t>publishing,</a:t>
            </a:r>
            <a:r>
              <a:rPr sz="1000" spc="52" dirty="0">
                <a:latin typeface="Raleway" pitchFamily="2" charset="0"/>
                <a:cs typeface="Trebuchet MS"/>
              </a:rPr>
              <a:t> </a:t>
            </a:r>
            <a:r>
              <a:rPr sz="1000" spc="-9" dirty="0">
                <a:latin typeface="Raleway" pitchFamily="2" charset="0"/>
                <a:cs typeface="Trebuchet MS"/>
              </a:rPr>
              <a:t>financial </a:t>
            </a:r>
            <a:r>
              <a:rPr sz="1000" dirty="0">
                <a:latin typeface="Raleway" pitchFamily="2" charset="0"/>
                <a:cs typeface="Trebuchet MS"/>
              </a:rPr>
              <a:t>services</a:t>
            </a:r>
            <a:r>
              <a:rPr sz="1000" spc="42" dirty="0">
                <a:latin typeface="Raleway" pitchFamily="2" charset="0"/>
                <a:cs typeface="Trebuchet MS"/>
              </a:rPr>
              <a:t> </a:t>
            </a:r>
            <a:r>
              <a:rPr sz="1000" dirty="0">
                <a:latin typeface="Raleway" pitchFamily="2" charset="0"/>
                <a:cs typeface="Trebuchet MS"/>
              </a:rPr>
              <a:t>and</a:t>
            </a:r>
            <a:r>
              <a:rPr sz="1000" spc="42" dirty="0">
                <a:latin typeface="Raleway" pitchFamily="2" charset="0"/>
                <a:cs typeface="Trebuchet MS"/>
              </a:rPr>
              <a:t> </a:t>
            </a:r>
            <a:r>
              <a:rPr sz="1000" spc="-9" dirty="0">
                <a:latin typeface="Raleway" pitchFamily="2" charset="0"/>
                <a:cs typeface="Trebuchet MS"/>
              </a:rPr>
              <a:t>fashion,</a:t>
            </a:r>
            <a:r>
              <a:rPr sz="1000" spc="42" dirty="0">
                <a:latin typeface="Raleway" pitchFamily="2" charset="0"/>
                <a:cs typeface="Trebuchet MS"/>
              </a:rPr>
              <a:t> </a:t>
            </a:r>
            <a:r>
              <a:rPr sz="1000" dirty="0">
                <a:latin typeface="Raleway" pitchFamily="2" charset="0"/>
                <a:cs typeface="Trebuchet MS"/>
              </a:rPr>
              <a:t>law</a:t>
            </a:r>
            <a:r>
              <a:rPr sz="1000" spc="42" dirty="0">
                <a:latin typeface="Raleway" pitchFamily="2" charset="0"/>
                <a:cs typeface="Trebuchet MS"/>
              </a:rPr>
              <a:t> </a:t>
            </a:r>
            <a:r>
              <a:rPr sz="1000" dirty="0">
                <a:latin typeface="Raleway" pitchFamily="2" charset="0"/>
                <a:cs typeface="Trebuchet MS"/>
              </a:rPr>
              <a:t>and</a:t>
            </a:r>
            <a:r>
              <a:rPr sz="1000" spc="42" dirty="0">
                <a:latin typeface="Raleway" pitchFamily="2" charset="0"/>
                <a:cs typeface="Trebuchet MS"/>
              </a:rPr>
              <a:t> </a:t>
            </a:r>
            <a:r>
              <a:rPr sz="1000" dirty="0">
                <a:latin typeface="Raleway" pitchFamily="2" charset="0"/>
                <a:cs typeface="Trebuchet MS"/>
              </a:rPr>
              <a:t>real</a:t>
            </a:r>
            <a:r>
              <a:rPr sz="1000" spc="42" dirty="0">
                <a:latin typeface="Raleway" pitchFamily="2" charset="0"/>
                <a:cs typeface="Trebuchet MS"/>
              </a:rPr>
              <a:t> </a:t>
            </a:r>
            <a:r>
              <a:rPr sz="1000" spc="-19" dirty="0">
                <a:latin typeface="Raleway" pitchFamily="2" charset="0"/>
                <a:cs typeface="Trebuchet MS"/>
              </a:rPr>
              <a:t>estate,</a:t>
            </a:r>
            <a:r>
              <a:rPr sz="1000" spc="42" dirty="0">
                <a:latin typeface="Raleway" pitchFamily="2" charset="0"/>
                <a:cs typeface="Trebuchet MS"/>
              </a:rPr>
              <a:t> </a:t>
            </a:r>
            <a:r>
              <a:rPr sz="1000" dirty="0">
                <a:latin typeface="Raleway" pitchFamily="2" charset="0"/>
                <a:cs typeface="Trebuchet MS"/>
              </a:rPr>
              <a:t>technology</a:t>
            </a:r>
            <a:r>
              <a:rPr sz="1000" spc="42" dirty="0">
                <a:latin typeface="Raleway" pitchFamily="2" charset="0"/>
                <a:cs typeface="Trebuchet MS"/>
              </a:rPr>
              <a:t> </a:t>
            </a:r>
            <a:r>
              <a:rPr sz="1000" dirty="0">
                <a:latin typeface="Raleway" pitchFamily="2" charset="0"/>
                <a:cs typeface="Trebuchet MS"/>
              </a:rPr>
              <a:t>and</a:t>
            </a:r>
            <a:r>
              <a:rPr sz="1000" spc="42" dirty="0">
                <a:latin typeface="Raleway" pitchFamily="2" charset="0"/>
                <a:cs typeface="Trebuchet MS"/>
              </a:rPr>
              <a:t> </a:t>
            </a:r>
            <a:r>
              <a:rPr sz="1000" spc="-19" dirty="0">
                <a:latin typeface="Raleway" pitchFamily="2" charset="0"/>
                <a:cs typeface="Trebuchet MS"/>
              </a:rPr>
              <a:t>life </a:t>
            </a:r>
            <a:r>
              <a:rPr sz="1000" dirty="0">
                <a:latin typeface="Raleway" pitchFamily="2" charset="0"/>
                <a:cs typeface="Trebuchet MS"/>
              </a:rPr>
              <a:t>sciences.</a:t>
            </a:r>
            <a:r>
              <a:rPr sz="1000" spc="-14" dirty="0">
                <a:latin typeface="Raleway" pitchFamily="2" charset="0"/>
                <a:cs typeface="Trebuchet MS"/>
              </a:rPr>
              <a:t> </a:t>
            </a:r>
            <a:r>
              <a:rPr sz="1000" dirty="0">
                <a:latin typeface="Raleway" pitchFamily="2" charset="0"/>
                <a:cs typeface="Trebuchet MS"/>
              </a:rPr>
              <a:t>We’ll</a:t>
            </a:r>
            <a:r>
              <a:rPr sz="1000" spc="-14" dirty="0">
                <a:latin typeface="Raleway" pitchFamily="2" charset="0"/>
                <a:cs typeface="Trebuchet MS"/>
              </a:rPr>
              <a:t> </a:t>
            </a:r>
            <a:r>
              <a:rPr sz="1000" dirty="0">
                <a:latin typeface="Raleway" pitchFamily="2" charset="0"/>
                <a:cs typeface="Trebuchet MS"/>
              </a:rPr>
              <a:t>be</a:t>
            </a:r>
            <a:r>
              <a:rPr sz="1000" spc="-14" dirty="0">
                <a:latin typeface="Raleway" pitchFamily="2" charset="0"/>
                <a:cs typeface="Trebuchet MS"/>
              </a:rPr>
              <a:t> </a:t>
            </a:r>
            <a:r>
              <a:rPr sz="1000" dirty="0">
                <a:latin typeface="Raleway" pitchFamily="2" charset="0"/>
                <a:cs typeface="Trebuchet MS"/>
              </a:rPr>
              <a:t>the</a:t>
            </a:r>
            <a:r>
              <a:rPr sz="1000" spc="-14" dirty="0">
                <a:latin typeface="Raleway" pitchFamily="2" charset="0"/>
                <a:cs typeface="Trebuchet MS"/>
              </a:rPr>
              <a:t> </a:t>
            </a:r>
            <a:r>
              <a:rPr sz="1000" spc="-28" dirty="0">
                <a:latin typeface="Raleway" pitchFamily="2" charset="0"/>
                <a:cs typeface="Trebuchet MS"/>
              </a:rPr>
              <a:t>first</a:t>
            </a:r>
            <a:r>
              <a:rPr sz="1000" spc="-14" dirty="0">
                <a:latin typeface="Raleway" pitchFamily="2" charset="0"/>
                <a:cs typeface="Trebuchet MS"/>
              </a:rPr>
              <a:t> </a:t>
            </a:r>
            <a:r>
              <a:rPr sz="1000" dirty="0">
                <a:latin typeface="Raleway" pitchFamily="2" charset="0"/>
                <a:cs typeface="Trebuchet MS"/>
              </a:rPr>
              <a:t>to</a:t>
            </a:r>
            <a:r>
              <a:rPr sz="1000" spc="-14" dirty="0">
                <a:latin typeface="Raleway" pitchFamily="2" charset="0"/>
                <a:cs typeface="Trebuchet MS"/>
              </a:rPr>
              <a:t> </a:t>
            </a:r>
            <a:r>
              <a:rPr sz="1000" dirty="0">
                <a:latin typeface="Raleway" pitchFamily="2" charset="0"/>
                <a:cs typeface="Trebuchet MS"/>
              </a:rPr>
              <a:t>say</a:t>
            </a:r>
            <a:r>
              <a:rPr sz="1000" spc="-14" dirty="0">
                <a:latin typeface="Raleway" pitchFamily="2" charset="0"/>
                <a:cs typeface="Trebuchet MS"/>
              </a:rPr>
              <a:t> </a:t>
            </a:r>
            <a:r>
              <a:rPr sz="1000" spc="-23" dirty="0">
                <a:latin typeface="Raleway" pitchFamily="2" charset="0"/>
                <a:cs typeface="Trebuchet MS"/>
              </a:rPr>
              <a:t>that</a:t>
            </a:r>
            <a:r>
              <a:rPr sz="1000" spc="-9" dirty="0">
                <a:latin typeface="Raleway" pitchFamily="2" charset="0"/>
                <a:cs typeface="Trebuchet MS"/>
              </a:rPr>
              <a:t> </a:t>
            </a:r>
            <a:r>
              <a:rPr sz="1000" spc="47" dirty="0">
                <a:latin typeface="Raleway" pitchFamily="2" charset="0"/>
                <a:cs typeface="Trebuchet MS"/>
              </a:rPr>
              <a:t>we</a:t>
            </a:r>
            <a:r>
              <a:rPr sz="1000" spc="-14" dirty="0">
                <a:latin typeface="Raleway" pitchFamily="2" charset="0"/>
                <a:cs typeface="Trebuchet MS"/>
              </a:rPr>
              <a:t> </a:t>
            </a:r>
            <a:r>
              <a:rPr sz="1000" spc="-19" dirty="0">
                <a:latin typeface="Raleway" pitchFamily="2" charset="0"/>
                <a:cs typeface="Trebuchet MS"/>
              </a:rPr>
              <a:t>built</a:t>
            </a:r>
            <a:r>
              <a:rPr sz="1000" spc="-14" dirty="0">
                <a:latin typeface="Raleway" pitchFamily="2" charset="0"/>
                <a:cs typeface="Trebuchet MS"/>
              </a:rPr>
              <a:t> </a:t>
            </a:r>
            <a:r>
              <a:rPr sz="1000" dirty="0">
                <a:latin typeface="Raleway" pitchFamily="2" charset="0"/>
                <a:cs typeface="Trebuchet MS"/>
              </a:rPr>
              <a:t>our</a:t>
            </a:r>
            <a:r>
              <a:rPr sz="1000" spc="-14" dirty="0">
                <a:latin typeface="Raleway" pitchFamily="2" charset="0"/>
                <a:cs typeface="Trebuchet MS"/>
              </a:rPr>
              <a:t> </a:t>
            </a:r>
            <a:r>
              <a:rPr sz="1000" spc="-9" dirty="0">
                <a:latin typeface="Raleway" pitchFamily="2" charset="0"/>
                <a:cs typeface="Trebuchet MS"/>
              </a:rPr>
              <a:t>reputation </a:t>
            </a:r>
            <a:r>
              <a:rPr sz="1000" dirty="0">
                <a:latin typeface="Raleway" pitchFamily="2" charset="0"/>
                <a:cs typeface="Trebuchet MS"/>
              </a:rPr>
              <a:t>on</a:t>
            </a:r>
            <a:r>
              <a:rPr sz="1000" spc="-5" dirty="0">
                <a:latin typeface="Raleway" pitchFamily="2" charset="0"/>
                <a:cs typeface="Trebuchet MS"/>
              </a:rPr>
              <a:t> </a:t>
            </a:r>
            <a:r>
              <a:rPr sz="1000" spc="-23" dirty="0">
                <a:latin typeface="Raleway" pitchFamily="2" charset="0"/>
                <a:cs typeface="Trebuchet MS"/>
              </a:rPr>
              <a:t>their</a:t>
            </a:r>
            <a:r>
              <a:rPr sz="1000" dirty="0">
                <a:latin typeface="Raleway" pitchFamily="2" charset="0"/>
                <a:cs typeface="Trebuchet MS"/>
              </a:rPr>
              <a:t> </a:t>
            </a:r>
            <a:r>
              <a:rPr sz="1000" spc="-9" dirty="0">
                <a:latin typeface="Raleway" pitchFamily="2" charset="0"/>
                <a:cs typeface="Trebuchet MS"/>
              </a:rPr>
              <a:t>success.</a:t>
            </a:r>
            <a:endParaRPr sz="1000" dirty="0">
              <a:latin typeface="Raleway" pitchFamily="2" charset="0"/>
              <a:cs typeface="Trebuchet MS"/>
            </a:endParaRPr>
          </a:p>
        </p:txBody>
      </p:sp>
      <p:sp>
        <p:nvSpPr>
          <p:cNvPr id="15" name="object 15">
            <a:extLst>
              <a:ext uri="{FF2B5EF4-FFF2-40B4-BE49-F238E27FC236}">
                <a16:creationId xmlns:a16="http://schemas.microsoft.com/office/drawing/2014/main" id="{3E3B893D-8B79-430E-B369-EF2D09711527}"/>
              </a:ext>
            </a:extLst>
          </p:cNvPr>
          <p:cNvSpPr txBox="1">
            <a:spLocks/>
          </p:cNvSpPr>
          <p:nvPr/>
        </p:nvSpPr>
        <p:spPr>
          <a:xfrm>
            <a:off x="5990273" y="6704112"/>
            <a:ext cx="211454" cy="153888"/>
          </a:xfrm>
          <a:prstGeom prst="rect">
            <a:avLst/>
          </a:prstGeom>
        </p:spPr>
        <p:txBody>
          <a:bodyPr vert="horz" wrap="square" lIns="0" tIns="0" rIns="0" bIns="0" rtlCol="0">
            <a:spAutoFit/>
          </a:bodyPr>
          <a:lstStyle>
            <a:defPPr>
              <a:defRPr lang="en-US" kern="0"/>
            </a:defPPr>
            <a:lvl1pPr marL="0" algn="l" defTabSz="914400" rtl="0" eaLnBrk="1" latinLnBrk="0" hangingPunct="1">
              <a:defRPr sz="1000" b="0" i="0" kern="1200">
                <a:solidFill>
                  <a:srgbClr val="18323C"/>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6040">
              <a:spcBef>
                <a:spcPts val="40"/>
              </a:spcBef>
            </a:pPr>
            <a:fld id="{81D60167-4931-47E6-BA6A-407CBD079E47}" type="slidenum">
              <a:rPr lang="en-US" spc="-5" smtClean="0">
                <a:solidFill>
                  <a:schemeClr val="bg1"/>
                </a:solidFill>
              </a:rPr>
              <a:pPr marL="66040">
                <a:spcBef>
                  <a:spcPts val="40"/>
                </a:spcBef>
              </a:pPr>
              <a:t>12</a:t>
            </a:fld>
            <a:endParaRPr lang="en-US" spc="-5" dirty="0">
              <a:solidFill>
                <a:schemeClr val="bg1"/>
              </a:solidFill>
            </a:endParaRPr>
          </a:p>
        </p:txBody>
      </p:sp>
      <p:sp>
        <p:nvSpPr>
          <p:cNvPr id="16" name="object 16">
            <a:extLst>
              <a:ext uri="{FF2B5EF4-FFF2-40B4-BE49-F238E27FC236}">
                <a16:creationId xmlns:a16="http://schemas.microsoft.com/office/drawing/2014/main" id="{92397140-4B02-0B9D-5217-1F325C65FCF9}"/>
              </a:ext>
            </a:extLst>
          </p:cNvPr>
          <p:cNvSpPr txBox="1">
            <a:spLocks/>
          </p:cNvSpPr>
          <p:nvPr/>
        </p:nvSpPr>
        <p:spPr>
          <a:xfrm>
            <a:off x="10110632" y="6702032"/>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a:solidFill>
                  <a:schemeClr val="bg1"/>
                </a:solidFill>
              </a:rPr>
              <a:t>STRICTLY</a:t>
            </a:r>
            <a:r>
              <a:rPr lang="en-US" spc="120">
                <a:solidFill>
                  <a:schemeClr val="bg1"/>
                </a:solidFill>
              </a:rPr>
              <a:t> </a:t>
            </a:r>
            <a:r>
              <a:rPr lang="en-US" spc="90">
                <a:solidFill>
                  <a:schemeClr val="bg1"/>
                </a:solidFill>
              </a:rPr>
              <a:t>PRIVATE</a:t>
            </a:r>
            <a:r>
              <a:rPr lang="en-US" spc="120">
                <a:solidFill>
                  <a:schemeClr val="bg1"/>
                </a:solidFill>
              </a:rPr>
              <a:t> </a:t>
            </a:r>
            <a:r>
              <a:rPr lang="en-US">
                <a:solidFill>
                  <a:schemeClr val="bg1"/>
                </a:solidFill>
              </a:rPr>
              <a:t>&amp;</a:t>
            </a:r>
            <a:r>
              <a:rPr lang="en-US" spc="120">
                <a:solidFill>
                  <a:schemeClr val="bg1"/>
                </a:solidFill>
              </a:rPr>
              <a:t> </a:t>
            </a:r>
            <a:r>
              <a:rPr lang="en-US" spc="100">
                <a:solidFill>
                  <a:schemeClr val="bg1"/>
                </a:solidFill>
              </a:rPr>
              <a:t>CONFIDENTIAL</a:t>
            </a:r>
            <a:r>
              <a:rPr lang="en-US" spc="125">
                <a:solidFill>
                  <a:schemeClr val="bg1"/>
                </a:solidFill>
              </a:rPr>
              <a:t> </a:t>
            </a:r>
            <a:r>
              <a:rPr lang="en-US" spc="40">
                <a:solidFill>
                  <a:schemeClr val="bg1"/>
                </a:solidFill>
              </a:rPr>
              <a:t>2023</a:t>
            </a:r>
            <a:endParaRPr lang="en-US" spc="38" dirty="0">
              <a:solidFill>
                <a:schemeClr val="bg1"/>
              </a:solidFill>
            </a:endParaRPr>
          </a:p>
        </p:txBody>
      </p:sp>
      <p:pic>
        <p:nvPicPr>
          <p:cNvPr id="3" name="Picture 2" descr="Text&#10;&#10;Description automatically generated with low confidence">
            <a:extLst>
              <a:ext uri="{FF2B5EF4-FFF2-40B4-BE49-F238E27FC236}">
                <a16:creationId xmlns:a16="http://schemas.microsoft.com/office/drawing/2014/main" id="{21C9482B-34F9-3B2C-BBE9-FCCDDF034C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91" y="6393600"/>
            <a:ext cx="1399847" cy="385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llway with rows of servers&#10;&#10;AI-generated content may be incorrect.">
            <a:extLst>
              <a:ext uri="{FF2B5EF4-FFF2-40B4-BE49-F238E27FC236}">
                <a16:creationId xmlns:a16="http://schemas.microsoft.com/office/drawing/2014/main" id="{86E78624-E313-F4BE-2755-8CA536E2620C}"/>
              </a:ext>
            </a:extLst>
          </p:cNvPr>
          <p:cNvPicPr>
            <a:picLocks noChangeAspect="1"/>
          </p:cNvPicPr>
          <p:nvPr/>
        </p:nvPicPr>
        <p:blipFill>
          <a:blip r:embed="rId2">
            <a:extLst>
              <a:ext uri="{28A0092B-C50C-407E-A947-70E740481C1C}">
                <a14:useLocalDpi xmlns:a14="http://schemas.microsoft.com/office/drawing/2010/main" val="0"/>
              </a:ext>
            </a:extLst>
          </a:blip>
          <a:srcRect l="20467" t="10853" b="10853"/>
          <a:stretch>
            <a:fill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E59CA765-EA49-0BFD-35FD-BD2D9095159F}"/>
              </a:ext>
            </a:extLst>
          </p:cNvPr>
          <p:cNvSpPr/>
          <p:nvPr/>
        </p:nvSpPr>
        <p:spPr>
          <a:xfrm>
            <a:off x="0" y="0"/>
            <a:ext cx="12192001" cy="6858000"/>
          </a:xfrm>
          <a:prstGeom prst="rect">
            <a:avLst/>
          </a:prstGeom>
          <a:gradFill>
            <a:gsLst>
              <a:gs pos="24000">
                <a:schemeClr val="tx1">
                  <a:alpha val="0"/>
                </a:schemeClr>
              </a:gs>
              <a:gs pos="71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descr="A logo with black text&#10;&#10;AI-generated content may be incorrect.">
            <a:extLst>
              <a:ext uri="{FF2B5EF4-FFF2-40B4-BE49-F238E27FC236}">
                <a16:creationId xmlns:a16="http://schemas.microsoft.com/office/drawing/2014/main" id="{9B211C44-DEF7-A701-6EAD-4F3B71060ED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26733" b="73975" l="10897" r="89993">
                        <a14:foregroundMark x1="35397" y1="35502" x2="35397" y2="35502"/>
                        <a14:foregroundMark x1="11231" y1="27440" x2="11231" y2="27440"/>
                        <a14:foregroundMark x1="11008" y1="73975" x2="11008" y2="73975"/>
                        <a14:foregroundMark x1="34766" y1="69943" x2="34766" y2="69943"/>
                        <a14:foregroundMark x1="51334" y1="63932" x2="51334" y2="63932"/>
                        <a14:foregroundMark x1="57858" y1="67115" x2="57858" y2="67115"/>
                        <a14:foregroundMark x1="68162" y1="65559" x2="68162" y2="65559"/>
                        <a14:foregroundMark x1="71942" y1="65559" x2="71942" y2="65559"/>
                        <a14:foregroundMark x1="77798" y1="66761" x2="77798" y2="66761"/>
                        <a14:foregroundMark x1="85582" y1="63932" x2="85582" y2="63932"/>
                        <a14:foregroundMark x1="85804" y1="47100" x2="85804" y2="47100"/>
                        <a14:foregroundMark x1="89993" y1="45898" x2="89993" y2="45898"/>
                        <a14:foregroundMark x1="82209" y1="43494" x2="82209" y2="43494"/>
                        <a14:foregroundMark x1="73388" y1="42291" x2="73388" y2="42291"/>
                        <a14:foregroundMark x1="68347" y1="44272" x2="68347" y2="44272"/>
                        <a14:foregroundMark x1="56190" y1="47878" x2="56190" y2="47878"/>
                        <a14:foregroundMark x1="47999" y1="47100" x2="47999" y2="47100"/>
                      </a14:backgroundRemoval>
                    </a14:imgEffect>
                  </a14:imgLayer>
                </a14:imgProps>
              </a:ext>
              <a:ext uri="{28A0092B-C50C-407E-A947-70E740481C1C}">
                <a14:useLocalDpi xmlns:a14="http://schemas.microsoft.com/office/drawing/2010/main" val="0"/>
              </a:ext>
            </a:extLst>
          </a:blip>
          <a:srcRect l="8402" t="21083" r="8816" b="20814"/>
          <a:stretch>
            <a:fillRect/>
          </a:stretch>
        </p:blipFill>
        <p:spPr>
          <a:xfrm>
            <a:off x="6821486" y="711028"/>
            <a:ext cx="5156296" cy="1896730"/>
          </a:xfrm>
          <a:prstGeom prst="rect">
            <a:avLst/>
          </a:prstGeom>
        </p:spPr>
      </p:pic>
      <p:sp>
        <p:nvSpPr>
          <p:cNvPr id="2" name="TextBox 1">
            <a:extLst>
              <a:ext uri="{FF2B5EF4-FFF2-40B4-BE49-F238E27FC236}">
                <a16:creationId xmlns:a16="http://schemas.microsoft.com/office/drawing/2014/main" id="{BAC05FF9-58F2-C56D-AC16-2E2D66F7CCA3}"/>
              </a:ext>
            </a:extLst>
          </p:cNvPr>
          <p:cNvSpPr txBox="1"/>
          <p:nvPr/>
        </p:nvSpPr>
        <p:spPr>
          <a:xfrm>
            <a:off x="6875189" y="3121335"/>
            <a:ext cx="5032637" cy="3016563"/>
          </a:xfrm>
          <a:prstGeom prst="rect">
            <a:avLst/>
          </a:prstGeom>
        </p:spPr>
        <p:txBody>
          <a:bodyPr vert="horz" wrap="square" lIns="0" tIns="11906" rIns="0" bIns="0" rtlCol="0">
            <a:spAutoFit/>
          </a:bodyPr>
          <a:lstStyle>
            <a:defPPr>
              <a:defRPr lang="en-US"/>
            </a:defPPr>
            <a:lvl1pPr marL="11906" marR="94655">
              <a:lnSpc>
                <a:spcPct val="106300"/>
              </a:lnSpc>
              <a:spcBef>
                <a:spcPts val="94"/>
              </a:spcBef>
              <a:defRPr sz="900" spc="19">
                <a:solidFill>
                  <a:srgbClr val="18323C"/>
                </a:solidFill>
                <a:latin typeface="Raleway" pitchFamily="2" charset="0"/>
                <a:cs typeface="Trebuchet MS"/>
              </a:defRPr>
            </a:lvl1pPr>
          </a:lstStyle>
          <a:p>
            <a:r>
              <a:rPr lang="en-US" dirty="0">
                <a:solidFill>
                  <a:schemeClr val="bg1"/>
                </a:solidFill>
              </a:rPr>
              <a:t>Digital Realty is a real estate investment trust that owns, operates and invests in carrier-neutral data centers across the world. The company offers data center, colocation, and interconnection services. </a:t>
            </a:r>
          </a:p>
          <a:p>
            <a:endParaRPr lang="en-US" dirty="0">
              <a:solidFill>
                <a:schemeClr val="bg1"/>
              </a:solidFill>
            </a:endParaRPr>
          </a:p>
          <a:p>
            <a:r>
              <a:rPr lang="en-US" dirty="0">
                <a:solidFill>
                  <a:schemeClr val="bg1"/>
                </a:solidFill>
              </a:rPr>
              <a:t>As of June 2023, Digital Realty has more than 300 facilities in more than 25 countries.</a:t>
            </a:r>
          </a:p>
          <a:p>
            <a:endParaRPr lang="en-US" dirty="0">
              <a:solidFill>
                <a:schemeClr val="bg1"/>
              </a:solidFill>
            </a:endParaRPr>
          </a:p>
          <a:p>
            <a:r>
              <a:rPr lang="en-US" dirty="0">
                <a:solidFill>
                  <a:schemeClr val="bg1"/>
                </a:solidFill>
              </a:rPr>
              <a:t>The company has made promises and efforts to reduce its carbon emissions. In 2020, Digital Realty joined the Science-Based Target Initiative, promising to reduce its Scope 1 and 2 emissions by 68% and Scope 3 emissions by 24% between 2018 and 2030. The company is also a signatory of the Climate Neutral Data Center Pact, a self-regulatory initiative – drawn up with the European Data Center Association (EUDCA) and Cloud Infrastructure Services Provider in Europe (CISPE) – designed to make the industry climate-neutral by 2030. In July 2023, Digital Realty received a Certificate of Conformity, certifying its adherence to the Self-Regulatory Initiatives set out by the Pact in Europe. </a:t>
            </a:r>
          </a:p>
          <a:p>
            <a:endParaRPr lang="en-US" dirty="0">
              <a:solidFill>
                <a:schemeClr val="bg1"/>
              </a:solidFill>
            </a:endParaRPr>
          </a:p>
          <a:p>
            <a:r>
              <a:rPr lang="en-US" dirty="0">
                <a:solidFill>
                  <a:schemeClr val="bg1"/>
                </a:solidFill>
              </a:rPr>
              <a:t>Digital Realty is working to switch entirely to renewable power. Many of its U.S. and European data centers are powered by renewable energy. The company has 1 GW of wind and solar projects under contract in Texas, Illinois, North Carolina, Oregon, Arizona and Virginia and has installed 1.8 MW of solar panels in Kenya, Greece, Switzerland, and South Korea. </a:t>
            </a:r>
          </a:p>
        </p:txBody>
      </p:sp>
      <p:cxnSp>
        <p:nvCxnSpPr>
          <p:cNvPr id="4" name="Straight Connector 3">
            <a:extLst>
              <a:ext uri="{FF2B5EF4-FFF2-40B4-BE49-F238E27FC236}">
                <a16:creationId xmlns:a16="http://schemas.microsoft.com/office/drawing/2014/main" id="{3E71758E-96AC-05FF-70D2-48FDF0293D05}"/>
              </a:ext>
            </a:extLst>
          </p:cNvPr>
          <p:cNvCxnSpPr>
            <a:cxnSpLocks/>
          </p:cNvCxnSpPr>
          <p:nvPr/>
        </p:nvCxnSpPr>
        <p:spPr>
          <a:xfrm>
            <a:off x="6888324" y="2873717"/>
            <a:ext cx="49988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46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0352389" y="1235691"/>
            <a:ext cx="385763" cy="385763"/>
          </a:xfrm>
          <a:custGeom>
            <a:avLst/>
            <a:gdLst/>
            <a:ahLst/>
            <a:cxnLst/>
            <a:rect l="l" t="t" r="r" b="b"/>
            <a:pathLst>
              <a:path w="411479" h="411480">
                <a:moveTo>
                  <a:pt x="410876" y="410876"/>
                </a:moveTo>
                <a:lnTo>
                  <a:pt x="0" y="410876"/>
                </a:lnTo>
                <a:lnTo>
                  <a:pt x="0" y="0"/>
                </a:lnTo>
                <a:lnTo>
                  <a:pt x="410876" y="0"/>
                </a:lnTo>
                <a:lnTo>
                  <a:pt x="410876" y="410876"/>
                </a:lnTo>
                <a:close/>
              </a:path>
            </a:pathLst>
          </a:custGeom>
          <a:solidFill>
            <a:srgbClr val="36B629"/>
          </a:solidFill>
        </p:spPr>
        <p:txBody>
          <a:bodyPr wrap="square" lIns="0" tIns="0" rIns="0" bIns="0" rtlCol="0"/>
          <a:lstStyle/>
          <a:p>
            <a:endParaRPr sz="1688"/>
          </a:p>
        </p:txBody>
      </p:sp>
      <p:pic>
        <p:nvPicPr>
          <p:cNvPr id="2" name="object 2"/>
          <p:cNvPicPr/>
          <p:nvPr/>
        </p:nvPicPr>
        <p:blipFill>
          <a:blip r:embed="rId2" cstate="print"/>
          <a:stretch>
            <a:fillRect/>
          </a:stretch>
        </p:blipFill>
        <p:spPr>
          <a:xfrm>
            <a:off x="1716371" y="2087690"/>
            <a:ext cx="508991" cy="508991"/>
          </a:xfrm>
          <a:prstGeom prst="rect">
            <a:avLst/>
          </a:prstGeom>
        </p:spPr>
      </p:pic>
      <p:pic>
        <p:nvPicPr>
          <p:cNvPr id="3" name="object 3"/>
          <p:cNvPicPr/>
          <p:nvPr/>
        </p:nvPicPr>
        <p:blipFill>
          <a:blip r:embed="rId3" cstate="print"/>
          <a:stretch>
            <a:fillRect/>
          </a:stretch>
        </p:blipFill>
        <p:spPr>
          <a:xfrm>
            <a:off x="1720807" y="2792668"/>
            <a:ext cx="500062" cy="500062"/>
          </a:xfrm>
          <a:prstGeom prst="rect">
            <a:avLst/>
          </a:prstGeom>
        </p:spPr>
      </p:pic>
      <p:pic>
        <p:nvPicPr>
          <p:cNvPr id="4" name="object 4"/>
          <p:cNvPicPr/>
          <p:nvPr/>
        </p:nvPicPr>
        <p:blipFill>
          <a:blip r:embed="rId4" cstate="print"/>
          <a:stretch>
            <a:fillRect/>
          </a:stretch>
        </p:blipFill>
        <p:spPr>
          <a:xfrm>
            <a:off x="1720901" y="3617373"/>
            <a:ext cx="500062" cy="500062"/>
          </a:xfrm>
          <a:prstGeom prst="rect">
            <a:avLst/>
          </a:prstGeom>
        </p:spPr>
      </p:pic>
      <p:pic>
        <p:nvPicPr>
          <p:cNvPr id="5" name="object 5"/>
          <p:cNvPicPr/>
          <p:nvPr/>
        </p:nvPicPr>
        <p:blipFill>
          <a:blip r:embed="rId5" cstate="print"/>
          <a:stretch>
            <a:fillRect/>
          </a:stretch>
        </p:blipFill>
        <p:spPr>
          <a:xfrm>
            <a:off x="1727452" y="4377593"/>
            <a:ext cx="491132" cy="491132"/>
          </a:xfrm>
          <a:prstGeom prst="rect">
            <a:avLst/>
          </a:prstGeom>
        </p:spPr>
      </p:pic>
      <p:sp>
        <p:nvSpPr>
          <p:cNvPr id="6" name="object 6"/>
          <p:cNvSpPr/>
          <p:nvPr/>
        </p:nvSpPr>
        <p:spPr>
          <a:xfrm>
            <a:off x="1430621" y="2020296"/>
            <a:ext cx="39886" cy="2844998"/>
          </a:xfrm>
          <a:custGeom>
            <a:avLst/>
            <a:gdLst/>
            <a:ahLst/>
            <a:cxnLst/>
            <a:rect l="l" t="t" r="r" b="b"/>
            <a:pathLst>
              <a:path w="42544" h="3034665">
                <a:moveTo>
                  <a:pt x="42143" y="3034299"/>
                </a:moveTo>
                <a:lnTo>
                  <a:pt x="0" y="3034299"/>
                </a:lnTo>
                <a:lnTo>
                  <a:pt x="0" y="0"/>
                </a:lnTo>
                <a:lnTo>
                  <a:pt x="42143" y="0"/>
                </a:lnTo>
                <a:lnTo>
                  <a:pt x="42143" y="3034299"/>
                </a:lnTo>
                <a:close/>
              </a:path>
            </a:pathLst>
          </a:custGeom>
          <a:solidFill>
            <a:srgbClr val="36B629"/>
          </a:solidFill>
        </p:spPr>
        <p:txBody>
          <a:bodyPr wrap="square" lIns="0" tIns="0" rIns="0" bIns="0" rtlCol="0"/>
          <a:lstStyle/>
          <a:p>
            <a:endParaRPr sz="1688"/>
          </a:p>
        </p:txBody>
      </p:sp>
      <p:sp>
        <p:nvSpPr>
          <p:cNvPr id="7" name="object 7"/>
          <p:cNvSpPr txBox="1">
            <a:spLocks noGrp="1"/>
          </p:cNvSpPr>
          <p:nvPr>
            <p:ph type="title"/>
          </p:nvPr>
        </p:nvSpPr>
        <p:spPr>
          <a:xfrm>
            <a:off x="1375076" y="1346711"/>
            <a:ext cx="9282113" cy="531395"/>
          </a:xfrm>
          <a:prstGeom prst="rect">
            <a:avLst/>
          </a:prstGeom>
        </p:spPr>
        <p:txBody>
          <a:bodyPr vert="horz" wrap="square" lIns="0" tIns="11906" rIns="0" bIns="0" rtlCol="0" anchor="ctr">
            <a:spAutoFit/>
          </a:bodyPr>
          <a:lstStyle/>
          <a:p>
            <a:pPr marL="11906">
              <a:spcBef>
                <a:spcPts val="94"/>
              </a:spcBef>
            </a:pPr>
            <a:r>
              <a:rPr sz="3750" dirty="0">
                <a:solidFill>
                  <a:srgbClr val="535353"/>
                </a:solidFill>
                <a:latin typeface="Raleway" pitchFamily="2" charset="0"/>
              </a:rPr>
              <a:t>INTEGRATED</a:t>
            </a:r>
            <a:r>
              <a:rPr lang="en-US" sz="3750" dirty="0">
                <a:solidFill>
                  <a:srgbClr val="535353"/>
                </a:solidFill>
                <a:latin typeface="Raleway" pitchFamily="2" charset="0"/>
              </a:rPr>
              <a:t> </a:t>
            </a:r>
            <a:r>
              <a:rPr lang="en-US" sz="3750" b="1" dirty="0">
                <a:solidFill>
                  <a:srgbClr val="535353"/>
                </a:solidFill>
                <a:latin typeface="Raleway" pitchFamily="2" charset="0"/>
                <a:cs typeface="Calibri"/>
              </a:rPr>
              <a:t>ENGINEERING SOLUTIONS</a:t>
            </a:r>
            <a:endParaRPr sz="3750" dirty="0">
              <a:latin typeface="Raleway" pitchFamily="2" charset="0"/>
            </a:endParaRPr>
          </a:p>
        </p:txBody>
      </p:sp>
      <p:sp>
        <p:nvSpPr>
          <p:cNvPr id="9" name="object 9"/>
          <p:cNvSpPr txBox="1"/>
          <p:nvPr/>
        </p:nvSpPr>
        <p:spPr>
          <a:xfrm>
            <a:off x="2430128" y="4450548"/>
            <a:ext cx="4670083" cy="288541"/>
          </a:xfrm>
          <a:prstGeom prst="rect">
            <a:avLst/>
          </a:prstGeom>
        </p:spPr>
        <p:txBody>
          <a:bodyPr vert="horz" wrap="square" lIns="0" tIns="0" rIns="0" bIns="0" rtlCol="0">
            <a:spAutoFit/>
          </a:bodyPr>
          <a:lstStyle/>
          <a:p>
            <a:pPr marL="11906"/>
            <a:r>
              <a:rPr lang="en-US" sz="1875" dirty="0">
                <a:solidFill>
                  <a:srgbClr val="535353"/>
                </a:solidFill>
                <a:latin typeface="Raleway" pitchFamily="2" charset="0"/>
                <a:cs typeface="Arial"/>
              </a:rPr>
              <a:t>3</a:t>
            </a:r>
            <a:r>
              <a:rPr sz="1875" dirty="0">
                <a:solidFill>
                  <a:srgbClr val="535353"/>
                </a:solidFill>
                <a:latin typeface="Raleway" pitchFamily="2" charset="0"/>
                <a:cs typeface="Arial"/>
              </a:rPr>
              <a:t>00+</a:t>
            </a:r>
            <a:r>
              <a:rPr sz="1875" spc="-61" dirty="0">
                <a:solidFill>
                  <a:srgbClr val="535353"/>
                </a:solidFill>
                <a:latin typeface="Raleway" pitchFamily="2" charset="0"/>
                <a:cs typeface="Arial"/>
              </a:rPr>
              <a:t> </a:t>
            </a:r>
            <a:r>
              <a:rPr sz="1594" dirty="0">
                <a:solidFill>
                  <a:srgbClr val="535353"/>
                </a:solidFill>
                <a:latin typeface="Raleway" pitchFamily="2" charset="0"/>
                <a:cs typeface="Arial"/>
              </a:rPr>
              <a:t>Industrial/Engineering</a:t>
            </a:r>
            <a:r>
              <a:rPr lang="en-US" sz="1594" spc="-61" dirty="0">
                <a:solidFill>
                  <a:srgbClr val="535353"/>
                </a:solidFill>
                <a:latin typeface="Raleway" pitchFamily="2" charset="0"/>
                <a:cs typeface="Arial"/>
              </a:rPr>
              <a:t>/ Tech </a:t>
            </a:r>
            <a:r>
              <a:rPr sz="1594" spc="-9" dirty="0">
                <a:solidFill>
                  <a:srgbClr val="535353"/>
                </a:solidFill>
                <a:latin typeface="Raleway" pitchFamily="2" charset="0"/>
                <a:cs typeface="Arial"/>
              </a:rPr>
              <a:t>Professionals</a:t>
            </a:r>
            <a:endParaRPr sz="1594" dirty="0">
              <a:latin typeface="Raleway" pitchFamily="2" charset="0"/>
              <a:cs typeface="Arial"/>
            </a:endParaRPr>
          </a:p>
        </p:txBody>
      </p:sp>
      <p:sp>
        <p:nvSpPr>
          <p:cNvPr id="8" name="TextBox 7">
            <a:extLst>
              <a:ext uri="{FF2B5EF4-FFF2-40B4-BE49-F238E27FC236}">
                <a16:creationId xmlns:a16="http://schemas.microsoft.com/office/drawing/2014/main" id="{02C26DC0-95DD-033A-1B69-069D2A295707}"/>
              </a:ext>
            </a:extLst>
          </p:cNvPr>
          <p:cNvSpPr txBox="1"/>
          <p:nvPr/>
        </p:nvSpPr>
        <p:spPr>
          <a:xfrm>
            <a:off x="2430128" y="2143424"/>
            <a:ext cx="3695700" cy="276999"/>
          </a:xfrm>
          <a:prstGeom prst="rect">
            <a:avLst/>
          </a:prstGeom>
          <a:noFill/>
        </p:spPr>
        <p:txBody>
          <a:bodyPr wrap="square" lIns="0" tIns="0" rIns="0" bIns="0" rtlCol="0">
            <a:spAutoFit/>
          </a:bodyPr>
          <a:lstStyle/>
          <a:p>
            <a:r>
              <a:rPr lang="en-US" sz="1800" dirty="0">
                <a:solidFill>
                  <a:srgbClr val="535353"/>
                </a:solidFill>
                <a:latin typeface="Raleway" pitchFamily="2" charset="0"/>
                <a:cs typeface="Arial"/>
              </a:rPr>
              <a:t>Over</a:t>
            </a:r>
            <a:r>
              <a:rPr lang="en-US" sz="1800" spc="-28" dirty="0">
                <a:solidFill>
                  <a:srgbClr val="535353"/>
                </a:solidFill>
                <a:latin typeface="Raleway" pitchFamily="2" charset="0"/>
                <a:cs typeface="Arial"/>
              </a:rPr>
              <a:t> </a:t>
            </a:r>
            <a:r>
              <a:rPr lang="en-US" sz="1800" dirty="0">
                <a:solidFill>
                  <a:srgbClr val="535353"/>
                </a:solidFill>
                <a:latin typeface="Raleway" pitchFamily="2" charset="0"/>
                <a:cs typeface="Arial"/>
              </a:rPr>
              <a:t>100,000</a:t>
            </a:r>
            <a:r>
              <a:rPr lang="en-US" sz="1800" spc="-23" dirty="0">
                <a:solidFill>
                  <a:srgbClr val="535353"/>
                </a:solidFill>
                <a:latin typeface="Raleway" pitchFamily="2" charset="0"/>
                <a:cs typeface="Arial"/>
              </a:rPr>
              <a:t> </a:t>
            </a:r>
            <a:r>
              <a:rPr lang="en-US" sz="1800" spc="-19" dirty="0">
                <a:solidFill>
                  <a:srgbClr val="535353"/>
                </a:solidFill>
                <a:latin typeface="Raleway" pitchFamily="2" charset="0"/>
                <a:cs typeface="Arial"/>
              </a:rPr>
              <a:t>SKU's</a:t>
            </a:r>
            <a:endParaRPr lang="en-US" sz="2800" dirty="0">
              <a:latin typeface="Raleway" pitchFamily="2" charset="0"/>
              <a:cs typeface="Arial"/>
            </a:endParaRPr>
          </a:p>
        </p:txBody>
      </p:sp>
      <p:sp>
        <p:nvSpPr>
          <p:cNvPr id="15" name="TextBox 14">
            <a:extLst>
              <a:ext uri="{FF2B5EF4-FFF2-40B4-BE49-F238E27FC236}">
                <a16:creationId xmlns:a16="http://schemas.microsoft.com/office/drawing/2014/main" id="{249C5544-8D04-1F52-BAE8-374EB67B3EB8}"/>
              </a:ext>
            </a:extLst>
          </p:cNvPr>
          <p:cNvSpPr txBox="1"/>
          <p:nvPr/>
        </p:nvSpPr>
        <p:spPr>
          <a:xfrm>
            <a:off x="2430128" y="2737406"/>
            <a:ext cx="8351520" cy="607859"/>
          </a:xfrm>
          <a:prstGeom prst="rect">
            <a:avLst/>
          </a:prstGeom>
          <a:noFill/>
        </p:spPr>
        <p:txBody>
          <a:bodyPr wrap="square" lIns="0" tIns="0" rIns="0" bIns="0">
            <a:spAutoFit/>
          </a:bodyPr>
          <a:lstStyle/>
          <a:p>
            <a:pPr marL="11906" marR="4763">
              <a:lnSpc>
                <a:spcPct val="113999"/>
              </a:lnSpc>
            </a:pPr>
            <a:r>
              <a:rPr lang="en-US" sz="1800" dirty="0">
                <a:solidFill>
                  <a:srgbClr val="535353"/>
                </a:solidFill>
                <a:latin typeface="Raleway" pitchFamily="2" charset="0"/>
                <a:cs typeface="Arial"/>
              </a:rPr>
              <a:t>Sectors:</a:t>
            </a:r>
            <a:r>
              <a:rPr lang="en-US" sz="1800" spc="-52" dirty="0">
                <a:solidFill>
                  <a:srgbClr val="535353"/>
                </a:solidFill>
                <a:latin typeface="Raleway" pitchFamily="2" charset="0"/>
                <a:cs typeface="Arial"/>
              </a:rPr>
              <a:t> </a:t>
            </a:r>
            <a:r>
              <a:rPr lang="en-US" sz="1800" dirty="0">
                <a:solidFill>
                  <a:srgbClr val="535353"/>
                </a:solidFill>
                <a:latin typeface="Raleway" pitchFamily="2" charset="0"/>
                <a:cs typeface="Arial"/>
              </a:rPr>
              <a:t>Energy,</a:t>
            </a:r>
            <a:r>
              <a:rPr lang="en-US" sz="1800" spc="-42" dirty="0">
                <a:solidFill>
                  <a:srgbClr val="535353"/>
                </a:solidFill>
                <a:latin typeface="Raleway" pitchFamily="2" charset="0"/>
                <a:cs typeface="Arial"/>
              </a:rPr>
              <a:t> </a:t>
            </a:r>
            <a:r>
              <a:rPr lang="en-US" sz="1800" dirty="0">
                <a:solidFill>
                  <a:srgbClr val="535353"/>
                </a:solidFill>
                <a:latin typeface="Raleway" pitchFamily="2" charset="0"/>
                <a:cs typeface="Arial"/>
              </a:rPr>
              <a:t>Aerospace, Logistics, Engineering, Technology, Media, Telecom</a:t>
            </a:r>
            <a:r>
              <a:rPr lang="en-US" sz="1800" spc="-42" dirty="0">
                <a:solidFill>
                  <a:srgbClr val="535353"/>
                </a:solidFill>
                <a:latin typeface="Raleway" pitchFamily="2" charset="0"/>
                <a:cs typeface="Arial"/>
              </a:rPr>
              <a:t> </a:t>
            </a:r>
            <a:r>
              <a:rPr lang="en-US" sz="1800" dirty="0">
                <a:solidFill>
                  <a:srgbClr val="535353"/>
                </a:solidFill>
                <a:latin typeface="Raleway" pitchFamily="2" charset="0"/>
                <a:cs typeface="Arial"/>
              </a:rPr>
              <a:t>and</a:t>
            </a:r>
            <a:r>
              <a:rPr lang="en-US" sz="1800" spc="-42" dirty="0">
                <a:solidFill>
                  <a:srgbClr val="535353"/>
                </a:solidFill>
                <a:latin typeface="Raleway" pitchFamily="2" charset="0"/>
                <a:cs typeface="Arial"/>
              </a:rPr>
              <a:t> </a:t>
            </a:r>
            <a:r>
              <a:rPr lang="en-US" sz="1800" dirty="0" err="1">
                <a:solidFill>
                  <a:srgbClr val="535353"/>
                </a:solidFill>
                <a:latin typeface="Raleway" pitchFamily="2" charset="0"/>
                <a:cs typeface="Arial"/>
              </a:rPr>
              <a:t>Saas</a:t>
            </a:r>
            <a:endParaRPr lang="en-US" sz="3200" dirty="0">
              <a:latin typeface="Raleway" pitchFamily="2" charset="0"/>
              <a:cs typeface="Arial"/>
            </a:endParaRPr>
          </a:p>
        </p:txBody>
      </p:sp>
      <p:sp>
        <p:nvSpPr>
          <p:cNvPr id="17" name="TextBox 16">
            <a:extLst>
              <a:ext uri="{FF2B5EF4-FFF2-40B4-BE49-F238E27FC236}">
                <a16:creationId xmlns:a16="http://schemas.microsoft.com/office/drawing/2014/main" id="{DA68D59A-FD04-8D58-1CBA-3CC1A187C82B}"/>
              </a:ext>
            </a:extLst>
          </p:cNvPr>
          <p:cNvSpPr txBox="1"/>
          <p:nvPr/>
        </p:nvSpPr>
        <p:spPr>
          <a:xfrm>
            <a:off x="2430128" y="3688236"/>
            <a:ext cx="7585222" cy="276999"/>
          </a:xfrm>
          <a:prstGeom prst="rect">
            <a:avLst/>
          </a:prstGeom>
          <a:noFill/>
        </p:spPr>
        <p:txBody>
          <a:bodyPr wrap="square" lIns="0" tIns="0" rIns="0" bIns="0">
            <a:spAutoFit/>
          </a:bodyPr>
          <a:lstStyle/>
          <a:p>
            <a:pPr marL="11906"/>
            <a:r>
              <a:rPr lang="en-US" sz="1800" dirty="0">
                <a:solidFill>
                  <a:srgbClr val="535353"/>
                </a:solidFill>
                <a:latin typeface="Raleway" pitchFamily="2" charset="0"/>
                <a:cs typeface="Arial"/>
              </a:rPr>
              <a:t>Five Countries:</a:t>
            </a:r>
            <a:r>
              <a:rPr lang="en-US" sz="1800" spc="-28" dirty="0">
                <a:solidFill>
                  <a:srgbClr val="535353"/>
                </a:solidFill>
                <a:latin typeface="Raleway" pitchFamily="2" charset="0"/>
                <a:cs typeface="Arial"/>
              </a:rPr>
              <a:t> </a:t>
            </a:r>
            <a:r>
              <a:rPr lang="en-US" sz="1800" dirty="0">
                <a:solidFill>
                  <a:srgbClr val="535353"/>
                </a:solidFill>
                <a:latin typeface="Raleway" pitchFamily="2" charset="0"/>
                <a:cs typeface="Arial"/>
              </a:rPr>
              <a:t>USA,</a:t>
            </a:r>
            <a:r>
              <a:rPr lang="en-US" sz="1800" spc="-28" dirty="0">
                <a:solidFill>
                  <a:srgbClr val="535353"/>
                </a:solidFill>
                <a:latin typeface="Raleway" pitchFamily="2" charset="0"/>
                <a:cs typeface="Arial"/>
              </a:rPr>
              <a:t> </a:t>
            </a:r>
            <a:r>
              <a:rPr lang="en-US" sz="1800" dirty="0">
                <a:solidFill>
                  <a:srgbClr val="535353"/>
                </a:solidFill>
                <a:latin typeface="Raleway" pitchFamily="2" charset="0"/>
                <a:cs typeface="Arial"/>
              </a:rPr>
              <a:t>Armenia,</a:t>
            </a:r>
            <a:r>
              <a:rPr lang="en-US" sz="1800" spc="-28" dirty="0">
                <a:solidFill>
                  <a:srgbClr val="535353"/>
                </a:solidFill>
                <a:latin typeface="Raleway" pitchFamily="2" charset="0"/>
                <a:cs typeface="Arial"/>
              </a:rPr>
              <a:t> </a:t>
            </a:r>
            <a:r>
              <a:rPr lang="en-US" sz="1800" dirty="0">
                <a:solidFill>
                  <a:srgbClr val="535353"/>
                </a:solidFill>
                <a:latin typeface="Raleway" pitchFamily="2" charset="0"/>
                <a:cs typeface="Arial"/>
              </a:rPr>
              <a:t>Denmark, South Korea</a:t>
            </a:r>
            <a:endParaRPr lang="en-US" sz="2000" dirty="0">
              <a:latin typeface="Raleway" pitchFamily="2" charset="0"/>
              <a:cs typeface="Arial"/>
            </a:endParaRPr>
          </a:p>
        </p:txBody>
      </p:sp>
      <p:pic>
        <p:nvPicPr>
          <p:cNvPr id="18" name="object 5">
            <a:extLst>
              <a:ext uri="{FF2B5EF4-FFF2-40B4-BE49-F238E27FC236}">
                <a16:creationId xmlns:a16="http://schemas.microsoft.com/office/drawing/2014/main" id="{8C95C06D-C921-3ED8-50C2-2655ADD890AC}"/>
              </a:ext>
            </a:extLst>
          </p:cNvPr>
          <p:cNvPicPr/>
          <p:nvPr/>
        </p:nvPicPr>
        <p:blipFill>
          <a:blip r:embed="rId6" cstate="print"/>
          <a:stretch>
            <a:fillRect/>
          </a:stretch>
        </p:blipFill>
        <p:spPr>
          <a:xfrm>
            <a:off x="293042" y="6362104"/>
            <a:ext cx="1467449" cy="312538"/>
          </a:xfrm>
          <a:prstGeom prst="rect">
            <a:avLst/>
          </a:prstGeom>
        </p:spPr>
      </p:pic>
      <p:sp>
        <p:nvSpPr>
          <p:cNvPr id="19" name="object 15">
            <a:extLst>
              <a:ext uri="{FF2B5EF4-FFF2-40B4-BE49-F238E27FC236}">
                <a16:creationId xmlns:a16="http://schemas.microsoft.com/office/drawing/2014/main" id="{216614A3-6872-CAEA-3E62-87858960F0D3}"/>
              </a:ext>
            </a:extLst>
          </p:cNvPr>
          <p:cNvSpPr txBox="1">
            <a:spLocks/>
          </p:cNvSpPr>
          <p:nvPr/>
        </p:nvSpPr>
        <p:spPr>
          <a:xfrm>
            <a:off x="5669091" y="6546625"/>
            <a:ext cx="211454" cy="174625"/>
          </a:xfrm>
          <a:prstGeom prst="rect">
            <a:avLst/>
          </a:prstGeom>
        </p:spPr>
        <p:txBody>
          <a:bodyPr vert="horz" wrap="square" lIns="0" tIns="0" rIns="0" bIns="0" rtlCol="0">
            <a:spAutoFit/>
          </a:bodyPr>
          <a:lstStyle>
            <a:defPPr>
              <a:defRPr lang="en-US" kern="0"/>
            </a:defPPr>
            <a:lvl1pPr marL="0" algn="l" defTabSz="914400" rtl="0" eaLnBrk="1" latinLnBrk="0" hangingPunct="1">
              <a:defRPr sz="1000" b="0" i="0" kern="1200">
                <a:solidFill>
                  <a:srgbClr val="18323C"/>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6040">
              <a:spcBef>
                <a:spcPts val="40"/>
              </a:spcBef>
            </a:pPr>
            <a:fld id="{81D60167-4931-47E6-BA6A-407CBD079E47}" type="slidenum">
              <a:rPr lang="en-US" spc="-5" smtClean="0"/>
              <a:pPr marL="66040">
                <a:spcBef>
                  <a:spcPts val="40"/>
                </a:spcBef>
              </a:pPr>
              <a:t>14</a:t>
            </a:fld>
            <a:endParaRPr lang="en-US" spc="-5" dirty="0"/>
          </a:p>
        </p:txBody>
      </p:sp>
      <p:sp>
        <p:nvSpPr>
          <p:cNvPr id="20" name="object 16">
            <a:extLst>
              <a:ext uri="{FF2B5EF4-FFF2-40B4-BE49-F238E27FC236}">
                <a16:creationId xmlns:a16="http://schemas.microsoft.com/office/drawing/2014/main" id="{5EA82CD2-8BDB-2977-2C0E-D709BE458CAF}"/>
              </a:ext>
            </a:extLst>
          </p:cNvPr>
          <p:cNvSpPr txBox="1">
            <a:spLocks/>
          </p:cNvSpPr>
          <p:nvPr/>
        </p:nvSpPr>
        <p:spPr>
          <a:xfrm>
            <a:off x="10110632" y="6529183"/>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a:t>STRICTLY</a:t>
            </a:r>
            <a:r>
              <a:rPr lang="en-US" spc="120"/>
              <a:t> </a:t>
            </a:r>
            <a:r>
              <a:rPr lang="en-US" spc="90"/>
              <a:t>PRIVATE</a:t>
            </a:r>
            <a:r>
              <a:rPr lang="en-US" spc="120"/>
              <a:t> </a:t>
            </a:r>
            <a:r>
              <a:rPr lang="en-US"/>
              <a:t>&amp;</a:t>
            </a:r>
            <a:r>
              <a:rPr lang="en-US" spc="120"/>
              <a:t> </a:t>
            </a:r>
            <a:r>
              <a:rPr lang="en-US" spc="100"/>
              <a:t>CONFIDENTIAL</a:t>
            </a:r>
            <a:r>
              <a:rPr lang="en-US" spc="125"/>
              <a:t> </a:t>
            </a:r>
            <a:r>
              <a:rPr lang="en-US" spc="40"/>
              <a:t>2023</a:t>
            </a:r>
            <a:endParaRPr lang="en-US" spc="38"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7696" y="84921"/>
            <a:ext cx="4547074" cy="6633380"/>
            <a:chOff x="509755" y="517302"/>
            <a:chExt cx="4156075" cy="6062980"/>
          </a:xfrm>
        </p:grpSpPr>
        <p:sp>
          <p:nvSpPr>
            <p:cNvPr id="3" name="object 3"/>
            <p:cNvSpPr/>
            <p:nvPr/>
          </p:nvSpPr>
          <p:spPr>
            <a:xfrm>
              <a:off x="509755" y="517302"/>
              <a:ext cx="2194560" cy="2194560"/>
            </a:xfrm>
            <a:custGeom>
              <a:avLst/>
              <a:gdLst/>
              <a:ahLst/>
              <a:cxnLst/>
              <a:rect l="l" t="t" r="r" b="b"/>
              <a:pathLst>
                <a:path w="2194560" h="2194560">
                  <a:moveTo>
                    <a:pt x="2194559" y="2194559"/>
                  </a:moveTo>
                  <a:lnTo>
                    <a:pt x="0" y="2194559"/>
                  </a:lnTo>
                  <a:lnTo>
                    <a:pt x="0" y="0"/>
                  </a:lnTo>
                  <a:lnTo>
                    <a:pt x="2194559" y="0"/>
                  </a:lnTo>
                  <a:lnTo>
                    <a:pt x="2194559" y="2194559"/>
                  </a:lnTo>
                  <a:close/>
                </a:path>
              </a:pathLst>
            </a:custGeom>
            <a:solidFill>
              <a:srgbClr val="36B629"/>
            </a:solidFill>
          </p:spPr>
          <p:txBody>
            <a:bodyPr wrap="square" lIns="0" tIns="0" rIns="0" bIns="0" rtlCol="0"/>
            <a:lstStyle/>
            <a:p>
              <a:endParaRPr sz="1688"/>
            </a:p>
          </p:txBody>
        </p:sp>
        <p:pic>
          <p:nvPicPr>
            <p:cNvPr id="4" name="object 4"/>
            <p:cNvPicPr/>
            <p:nvPr/>
          </p:nvPicPr>
          <p:blipFill>
            <a:blip r:embed="rId2" cstate="print"/>
            <a:stretch>
              <a:fillRect/>
            </a:stretch>
          </p:blipFill>
          <p:spPr>
            <a:xfrm>
              <a:off x="731520" y="731520"/>
              <a:ext cx="3933824" cy="5848349"/>
            </a:xfrm>
            <a:prstGeom prst="rect">
              <a:avLst/>
            </a:prstGeom>
          </p:spPr>
        </p:pic>
      </p:grpSp>
      <p:sp>
        <p:nvSpPr>
          <p:cNvPr id="7" name="object 7"/>
          <p:cNvSpPr/>
          <p:nvPr/>
        </p:nvSpPr>
        <p:spPr>
          <a:xfrm>
            <a:off x="11351433" y="6129073"/>
            <a:ext cx="578644" cy="578644"/>
          </a:xfrm>
          <a:custGeom>
            <a:avLst/>
            <a:gdLst/>
            <a:ahLst/>
            <a:cxnLst/>
            <a:rect l="l" t="t" r="r" b="b"/>
            <a:pathLst>
              <a:path w="617220" h="617220">
                <a:moveTo>
                  <a:pt x="617219" y="617219"/>
                </a:moveTo>
                <a:lnTo>
                  <a:pt x="0" y="617219"/>
                </a:lnTo>
                <a:lnTo>
                  <a:pt x="0" y="0"/>
                </a:lnTo>
                <a:lnTo>
                  <a:pt x="617219" y="0"/>
                </a:lnTo>
                <a:lnTo>
                  <a:pt x="617219" y="617219"/>
                </a:lnTo>
                <a:close/>
              </a:path>
            </a:pathLst>
          </a:custGeom>
          <a:solidFill>
            <a:srgbClr val="36B629"/>
          </a:solidFill>
        </p:spPr>
        <p:txBody>
          <a:bodyPr wrap="square" lIns="0" tIns="0" rIns="0" bIns="0" rtlCol="0"/>
          <a:lstStyle/>
          <a:p>
            <a:endParaRPr sz="1688"/>
          </a:p>
        </p:txBody>
      </p:sp>
      <p:sp>
        <p:nvSpPr>
          <p:cNvPr id="9" name="object 9"/>
          <p:cNvSpPr txBox="1"/>
          <p:nvPr/>
        </p:nvSpPr>
        <p:spPr>
          <a:xfrm>
            <a:off x="4921250" y="2726179"/>
            <a:ext cx="2569796" cy="1671355"/>
          </a:xfrm>
          <a:prstGeom prst="rect">
            <a:avLst/>
          </a:prstGeom>
        </p:spPr>
        <p:txBody>
          <a:bodyPr vert="horz" wrap="square" lIns="0" tIns="0" rIns="0" bIns="0" rtlCol="0">
            <a:spAutoFit/>
          </a:bodyPr>
          <a:lstStyle/>
          <a:p>
            <a:pPr marL="11906">
              <a:spcBef>
                <a:spcPts val="558"/>
              </a:spcBef>
            </a:pPr>
            <a:r>
              <a:rPr sz="2250" b="1" spc="-94" dirty="0">
                <a:solidFill>
                  <a:srgbClr val="535353"/>
                </a:solidFill>
                <a:latin typeface="Raleway" pitchFamily="2" charset="0"/>
                <a:cs typeface="Gill Sans MT"/>
              </a:rPr>
              <a:t>JACOB</a:t>
            </a:r>
            <a:r>
              <a:rPr sz="2250" b="1" spc="-47" dirty="0">
                <a:solidFill>
                  <a:srgbClr val="535353"/>
                </a:solidFill>
                <a:latin typeface="Raleway" pitchFamily="2" charset="0"/>
                <a:cs typeface="Gill Sans MT"/>
              </a:rPr>
              <a:t> </a:t>
            </a:r>
            <a:r>
              <a:rPr sz="2250" b="1" spc="-173" dirty="0">
                <a:solidFill>
                  <a:srgbClr val="535353"/>
                </a:solidFill>
                <a:latin typeface="Raleway" pitchFamily="2" charset="0"/>
                <a:cs typeface="Gill Sans MT"/>
              </a:rPr>
              <a:t>YAHIAYAN</a:t>
            </a:r>
            <a:endParaRPr sz="2250" dirty="0">
              <a:latin typeface="Raleway" pitchFamily="2" charset="0"/>
              <a:cs typeface="Gill Sans MT"/>
            </a:endParaRPr>
          </a:p>
          <a:p>
            <a:pPr marL="11906">
              <a:spcBef>
                <a:spcPts val="272"/>
              </a:spcBef>
            </a:pPr>
            <a:r>
              <a:rPr sz="1313" b="1" i="1" dirty="0">
                <a:solidFill>
                  <a:srgbClr val="737373"/>
                </a:solidFill>
                <a:latin typeface="Raleway" pitchFamily="2" charset="0"/>
                <a:cs typeface="Open Sans"/>
              </a:rPr>
              <a:t>Chief</a:t>
            </a:r>
            <a:r>
              <a:rPr sz="1313" b="1" i="1" spc="178" dirty="0">
                <a:solidFill>
                  <a:srgbClr val="737373"/>
                </a:solidFill>
                <a:latin typeface="Raleway" pitchFamily="2" charset="0"/>
                <a:cs typeface="Open Sans"/>
              </a:rPr>
              <a:t> </a:t>
            </a:r>
            <a:r>
              <a:rPr sz="1313" b="1" i="1" spc="42" dirty="0">
                <a:solidFill>
                  <a:srgbClr val="737373"/>
                </a:solidFill>
                <a:latin typeface="Raleway" pitchFamily="2" charset="0"/>
                <a:cs typeface="Open Sans"/>
              </a:rPr>
              <a:t>Executive</a:t>
            </a:r>
            <a:r>
              <a:rPr sz="1313" b="1" i="1" spc="183" dirty="0">
                <a:solidFill>
                  <a:srgbClr val="737373"/>
                </a:solidFill>
                <a:latin typeface="Raleway" pitchFamily="2" charset="0"/>
                <a:cs typeface="Open Sans"/>
              </a:rPr>
              <a:t> </a:t>
            </a:r>
            <a:r>
              <a:rPr sz="1313" b="1" i="1" spc="33" dirty="0">
                <a:solidFill>
                  <a:srgbClr val="737373"/>
                </a:solidFill>
                <a:latin typeface="Raleway" pitchFamily="2" charset="0"/>
                <a:cs typeface="Open Sans"/>
              </a:rPr>
              <a:t>Officer</a:t>
            </a:r>
            <a:endParaRPr sz="1313" dirty="0">
              <a:latin typeface="Raleway" pitchFamily="2" charset="0"/>
              <a:cs typeface="Open Sans"/>
            </a:endParaRPr>
          </a:p>
          <a:p>
            <a:pPr marL="11906">
              <a:spcBef>
                <a:spcPts val="797"/>
              </a:spcBef>
            </a:pPr>
            <a:r>
              <a:rPr sz="1219" dirty="0">
                <a:solidFill>
                  <a:srgbClr val="535353"/>
                </a:solidFill>
                <a:latin typeface="Raleway" pitchFamily="2" charset="0"/>
                <a:cs typeface="Arial"/>
              </a:rPr>
              <a:t>Email:</a:t>
            </a:r>
            <a:r>
              <a:rPr sz="1219" spc="-19" dirty="0">
                <a:solidFill>
                  <a:srgbClr val="535353"/>
                </a:solidFill>
                <a:latin typeface="Raleway" pitchFamily="2" charset="0"/>
                <a:cs typeface="Arial"/>
              </a:rPr>
              <a:t> </a:t>
            </a:r>
            <a:r>
              <a:rPr sz="1219" spc="-9" dirty="0">
                <a:solidFill>
                  <a:srgbClr val="535353"/>
                </a:solidFill>
                <a:latin typeface="Raleway" pitchFamily="2" charset="0"/>
                <a:cs typeface="Arial"/>
                <a:hlinkClick r:id="rId3"/>
              </a:rPr>
              <a:t>jyahiayan@ulasinc.com</a:t>
            </a:r>
            <a:endParaRPr sz="1219" dirty="0">
              <a:latin typeface="Raleway" pitchFamily="2" charset="0"/>
              <a:cs typeface="Arial"/>
            </a:endParaRPr>
          </a:p>
          <a:p>
            <a:pPr marL="11906" marR="883444">
              <a:lnSpc>
                <a:spcPct val="112500"/>
              </a:lnSpc>
              <a:spcBef>
                <a:spcPts val="430"/>
              </a:spcBef>
            </a:pPr>
            <a:r>
              <a:rPr lang="en-US" sz="938" dirty="0">
                <a:solidFill>
                  <a:srgbClr val="737373"/>
                </a:solidFill>
                <a:latin typeface="Raleway" pitchFamily="2" charset="0"/>
                <a:cs typeface="Arial"/>
              </a:rPr>
              <a:t>1201 Fannin Street, Suite 262, Houston, Texas 77002</a:t>
            </a:r>
          </a:p>
          <a:p>
            <a:pPr marL="11906" marR="883444">
              <a:lnSpc>
                <a:spcPct val="112500"/>
              </a:lnSpc>
              <a:spcBef>
                <a:spcPts val="430"/>
              </a:spcBef>
            </a:pPr>
            <a:r>
              <a:rPr sz="938" dirty="0">
                <a:solidFill>
                  <a:srgbClr val="737373"/>
                </a:solidFill>
                <a:latin typeface="Raleway" pitchFamily="2" charset="0"/>
                <a:cs typeface="Arial"/>
              </a:rPr>
              <a:t>Phone:</a:t>
            </a:r>
            <a:r>
              <a:rPr sz="938" spc="19" dirty="0">
                <a:solidFill>
                  <a:srgbClr val="737373"/>
                </a:solidFill>
                <a:latin typeface="Raleway" pitchFamily="2" charset="0"/>
                <a:cs typeface="Arial"/>
              </a:rPr>
              <a:t> </a:t>
            </a:r>
            <a:r>
              <a:rPr sz="938" spc="-9" dirty="0">
                <a:solidFill>
                  <a:srgbClr val="737373"/>
                </a:solidFill>
                <a:latin typeface="Raleway" pitchFamily="2" charset="0"/>
                <a:cs typeface="Arial"/>
              </a:rPr>
              <a:t>646-384-</a:t>
            </a:r>
            <a:r>
              <a:rPr sz="938" spc="-19" dirty="0">
                <a:solidFill>
                  <a:srgbClr val="737373"/>
                </a:solidFill>
                <a:latin typeface="Raleway" pitchFamily="2" charset="0"/>
                <a:cs typeface="Arial"/>
              </a:rPr>
              <a:t>2353</a:t>
            </a:r>
            <a:endParaRPr lang="en-US" sz="938" spc="-19" dirty="0">
              <a:solidFill>
                <a:srgbClr val="737373"/>
              </a:solidFill>
              <a:latin typeface="Raleway" pitchFamily="2" charset="0"/>
              <a:cs typeface="Arial"/>
            </a:endParaRPr>
          </a:p>
          <a:p>
            <a:pPr marL="11906" marR="883444">
              <a:lnSpc>
                <a:spcPct val="112500"/>
              </a:lnSpc>
              <a:spcBef>
                <a:spcPts val="430"/>
              </a:spcBef>
            </a:pPr>
            <a:r>
              <a:rPr lang="en-US" sz="938" spc="-19" dirty="0">
                <a:solidFill>
                  <a:srgbClr val="737373"/>
                </a:solidFill>
                <a:latin typeface="Raleway" pitchFamily="2" charset="0"/>
                <a:cs typeface="Arial"/>
              </a:rPr>
              <a:t>Mobile: 631.660.7052</a:t>
            </a:r>
            <a:endParaRPr sz="938" dirty="0">
              <a:latin typeface="Raleway" pitchFamily="2" charset="0"/>
              <a:cs typeface="Arial"/>
            </a:endParaRPr>
          </a:p>
        </p:txBody>
      </p:sp>
      <p:sp>
        <p:nvSpPr>
          <p:cNvPr id="15" name="TextBox 14">
            <a:extLst>
              <a:ext uri="{FF2B5EF4-FFF2-40B4-BE49-F238E27FC236}">
                <a16:creationId xmlns:a16="http://schemas.microsoft.com/office/drawing/2014/main" id="{C806AAA6-A8DA-F0AC-2D5C-E2472125ED73}"/>
              </a:ext>
            </a:extLst>
          </p:cNvPr>
          <p:cNvSpPr txBox="1"/>
          <p:nvPr/>
        </p:nvSpPr>
        <p:spPr>
          <a:xfrm>
            <a:off x="4933950" y="863600"/>
            <a:ext cx="1571625" cy="346249"/>
          </a:xfrm>
          <a:prstGeom prst="rect">
            <a:avLst/>
          </a:prstGeom>
          <a:noFill/>
        </p:spPr>
        <p:txBody>
          <a:bodyPr wrap="square" lIns="0" tIns="0" rIns="0" bIns="0" rtlCol="0">
            <a:spAutoFit/>
          </a:bodyPr>
          <a:lstStyle/>
          <a:p>
            <a:r>
              <a:rPr lang="en-US" sz="2250" b="1" dirty="0">
                <a:solidFill>
                  <a:srgbClr val="36B629"/>
                </a:solidFill>
                <a:latin typeface="Raleway" pitchFamily="2" charset="0"/>
              </a:rPr>
              <a:t>CONTACT</a:t>
            </a:r>
          </a:p>
        </p:txBody>
      </p:sp>
      <p:pic>
        <p:nvPicPr>
          <p:cNvPr id="8" name="Picture 7" descr="Text&#10;&#10;Description automatically generated with low confidence">
            <a:extLst>
              <a:ext uri="{FF2B5EF4-FFF2-40B4-BE49-F238E27FC236}">
                <a16:creationId xmlns:a16="http://schemas.microsoft.com/office/drawing/2014/main" id="{030E9640-02DB-2DF4-D882-DDCD9ECF24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151" y="1269656"/>
            <a:ext cx="4942166" cy="13592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42155" y="1369163"/>
            <a:ext cx="8378350" cy="531596"/>
          </a:xfrm>
          <a:prstGeom prst="rect">
            <a:avLst/>
          </a:prstGeom>
        </p:spPr>
        <p:txBody>
          <a:bodyPr vert="horz" wrap="square" lIns="0" tIns="18455" rIns="0" bIns="0" rtlCol="0">
            <a:spAutoFit/>
          </a:bodyPr>
          <a:lstStyle/>
          <a:p>
            <a:pPr marL="11906" marR="4763" algn="ctr">
              <a:lnSpc>
                <a:spcPts val="1341"/>
              </a:lnSpc>
              <a:spcBef>
                <a:spcPts val="145"/>
              </a:spcBef>
            </a:pPr>
            <a:r>
              <a:rPr sz="1200" dirty="0">
                <a:solidFill>
                  <a:srgbClr val="535353"/>
                </a:solidFill>
                <a:latin typeface="Raleway" pitchFamily="2" charset="0"/>
                <a:cs typeface="Arial"/>
              </a:rPr>
              <a:t>Urban</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Logistic</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Advisory</a:t>
            </a:r>
            <a:r>
              <a:rPr sz="1200" spc="66" dirty="0">
                <a:solidFill>
                  <a:srgbClr val="535353"/>
                </a:solidFill>
                <a:latin typeface="Raleway" pitchFamily="2" charset="0"/>
                <a:cs typeface="Arial"/>
              </a:rPr>
              <a:t> </a:t>
            </a:r>
            <a:r>
              <a:rPr sz="1200" dirty="0">
                <a:solidFill>
                  <a:srgbClr val="535353"/>
                </a:solidFill>
                <a:latin typeface="Raleway" pitchFamily="2" charset="0"/>
                <a:cs typeface="Arial"/>
              </a:rPr>
              <a:t>Services</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Inc.,</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(“ULAS”</a:t>
            </a:r>
            <a:r>
              <a:rPr sz="1200" spc="66" dirty="0">
                <a:solidFill>
                  <a:srgbClr val="535353"/>
                </a:solidFill>
                <a:latin typeface="Raleway" pitchFamily="2" charset="0"/>
                <a:cs typeface="Arial"/>
              </a:rPr>
              <a:t> </a:t>
            </a:r>
            <a:r>
              <a:rPr sz="1200" dirty="0">
                <a:solidFill>
                  <a:srgbClr val="535353"/>
                </a:solidFill>
                <a:latin typeface="Raleway" pitchFamily="2" charset="0"/>
                <a:cs typeface="Arial"/>
              </a:rPr>
              <a:t>or</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“Companies”)</a:t>
            </a:r>
            <a:r>
              <a:rPr sz="1200" spc="66" dirty="0">
                <a:solidFill>
                  <a:srgbClr val="535353"/>
                </a:solidFill>
                <a:latin typeface="Raleway" pitchFamily="2" charset="0"/>
                <a:cs typeface="Arial"/>
              </a:rPr>
              <a:t> </a:t>
            </a:r>
            <a:r>
              <a:rPr sz="1200" dirty="0">
                <a:solidFill>
                  <a:srgbClr val="535353"/>
                </a:solidFill>
                <a:latin typeface="Raleway" pitchFamily="2" charset="0"/>
                <a:cs typeface="Arial"/>
              </a:rPr>
              <a:t>is</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a</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Texas</a:t>
            </a:r>
            <a:r>
              <a:rPr sz="1200" spc="66" dirty="0">
                <a:solidFill>
                  <a:srgbClr val="535353"/>
                </a:solidFill>
                <a:latin typeface="Raleway" pitchFamily="2" charset="0"/>
                <a:cs typeface="Arial"/>
              </a:rPr>
              <a:t> </a:t>
            </a:r>
            <a:r>
              <a:rPr lang="en-US" sz="1200" spc="66" dirty="0">
                <a:solidFill>
                  <a:srgbClr val="535353"/>
                </a:solidFill>
                <a:latin typeface="Raleway" pitchFamily="2" charset="0"/>
                <a:cs typeface="Arial"/>
              </a:rPr>
              <a:t>State </a:t>
            </a:r>
            <a:r>
              <a:rPr sz="1200" spc="-9" dirty="0">
                <a:solidFill>
                  <a:srgbClr val="535353"/>
                </a:solidFill>
                <a:latin typeface="Raleway" pitchFamily="2" charset="0"/>
                <a:cs typeface="Arial"/>
              </a:rPr>
              <a:t>corporation </a:t>
            </a:r>
            <a:r>
              <a:rPr sz="1200" dirty="0">
                <a:solidFill>
                  <a:srgbClr val="535353"/>
                </a:solidFill>
                <a:latin typeface="Raleway" pitchFamily="2" charset="0"/>
                <a:cs typeface="Arial"/>
              </a:rPr>
              <a:t>investment</a:t>
            </a:r>
            <a:r>
              <a:rPr sz="1200" spc="61" dirty="0">
                <a:solidFill>
                  <a:srgbClr val="535353"/>
                </a:solidFill>
                <a:latin typeface="Raleway" pitchFamily="2" charset="0"/>
                <a:cs typeface="Arial"/>
              </a:rPr>
              <a:t> </a:t>
            </a:r>
            <a:r>
              <a:rPr sz="1200" dirty="0">
                <a:solidFill>
                  <a:srgbClr val="535353"/>
                </a:solidFill>
                <a:latin typeface="Raleway" pitchFamily="2" charset="0"/>
                <a:cs typeface="Arial"/>
              </a:rPr>
              <a:t>vehicle</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and</a:t>
            </a:r>
            <a:r>
              <a:rPr lang="en-US" sz="1200" dirty="0">
                <a:solidFill>
                  <a:srgbClr val="535353"/>
                </a:solidFill>
                <a:latin typeface="Raleway" pitchFamily="2" charset="0"/>
                <a:cs typeface="Arial"/>
              </a:rPr>
              <a:t> an</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associate</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company</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to</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Continental</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Advisory</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Services</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(“CAS”),</a:t>
            </a:r>
            <a:r>
              <a:rPr sz="1200" spc="70" dirty="0">
                <a:solidFill>
                  <a:srgbClr val="535353"/>
                </a:solidFill>
                <a:latin typeface="Raleway" pitchFamily="2" charset="0"/>
                <a:cs typeface="Arial"/>
              </a:rPr>
              <a:t> </a:t>
            </a:r>
            <a:r>
              <a:rPr lang="en-US" sz="1200" spc="70" dirty="0">
                <a:solidFill>
                  <a:srgbClr val="535353"/>
                </a:solidFill>
                <a:latin typeface="Raleway" pitchFamily="2" charset="0"/>
                <a:cs typeface="Arial"/>
              </a:rPr>
              <a:t>LLC,</a:t>
            </a:r>
            <a:r>
              <a:rPr sz="1200" spc="70" dirty="0">
                <a:solidFill>
                  <a:srgbClr val="535353"/>
                </a:solidFill>
                <a:latin typeface="Raleway" pitchFamily="2" charset="0"/>
                <a:cs typeface="Arial"/>
              </a:rPr>
              <a:t> </a:t>
            </a:r>
            <a:endParaRPr lang="en-US" sz="1200" spc="70" dirty="0">
              <a:solidFill>
                <a:srgbClr val="535353"/>
              </a:solidFill>
              <a:latin typeface="Raleway" pitchFamily="2" charset="0"/>
              <a:cs typeface="Arial"/>
            </a:endParaRPr>
          </a:p>
          <a:p>
            <a:pPr marL="11906" marR="4763" algn="ctr">
              <a:lnSpc>
                <a:spcPts val="1341"/>
              </a:lnSpc>
              <a:spcBef>
                <a:spcPts val="145"/>
              </a:spcBef>
            </a:pPr>
            <a:r>
              <a:rPr lang="en-US" sz="1200" spc="70" dirty="0">
                <a:solidFill>
                  <a:srgbClr val="535353"/>
                </a:solidFill>
                <a:latin typeface="Raleway" pitchFamily="2" charset="0"/>
                <a:cs typeface="Arial"/>
              </a:rPr>
              <a:t>a </a:t>
            </a:r>
            <a:r>
              <a:rPr sz="1200" dirty="0">
                <a:solidFill>
                  <a:srgbClr val="535353"/>
                </a:solidFill>
                <a:latin typeface="Raleway" pitchFamily="2" charset="0"/>
                <a:cs typeface="Arial"/>
              </a:rPr>
              <a:t>family</a:t>
            </a:r>
            <a:r>
              <a:rPr sz="1200" spc="70" dirty="0">
                <a:solidFill>
                  <a:srgbClr val="535353"/>
                </a:solidFill>
                <a:latin typeface="Raleway" pitchFamily="2" charset="0"/>
                <a:cs typeface="Arial"/>
              </a:rPr>
              <a:t> </a:t>
            </a:r>
            <a:r>
              <a:rPr sz="1200" dirty="0">
                <a:solidFill>
                  <a:srgbClr val="535353"/>
                </a:solidFill>
                <a:latin typeface="Raleway" pitchFamily="2" charset="0"/>
                <a:cs typeface="Arial"/>
              </a:rPr>
              <a:t>office.</a:t>
            </a:r>
            <a:r>
              <a:rPr sz="1200" spc="70" dirty="0">
                <a:solidFill>
                  <a:srgbClr val="535353"/>
                </a:solidFill>
                <a:latin typeface="Raleway" pitchFamily="2" charset="0"/>
                <a:cs typeface="Arial"/>
              </a:rPr>
              <a:t> </a:t>
            </a:r>
            <a:r>
              <a:rPr sz="1200" spc="-19" dirty="0">
                <a:solidFill>
                  <a:srgbClr val="535353"/>
                </a:solidFill>
                <a:latin typeface="Raleway" pitchFamily="2" charset="0"/>
                <a:cs typeface="Arial"/>
              </a:rPr>
              <a:t>ULAS </a:t>
            </a:r>
            <a:r>
              <a:rPr sz="1200" dirty="0">
                <a:solidFill>
                  <a:srgbClr val="535353"/>
                </a:solidFill>
                <a:latin typeface="Raleway" pitchFamily="2" charset="0"/>
                <a:cs typeface="Arial"/>
              </a:rPr>
              <a:t>and</a:t>
            </a:r>
            <a:r>
              <a:rPr sz="1200" spc="38" dirty="0">
                <a:solidFill>
                  <a:srgbClr val="535353"/>
                </a:solidFill>
                <a:latin typeface="Raleway" pitchFamily="2" charset="0"/>
                <a:cs typeface="Arial"/>
              </a:rPr>
              <a:t> </a:t>
            </a:r>
            <a:r>
              <a:rPr sz="1200" dirty="0">
                <a:solidFill>
                  <a:srgbClr val="535353"/>
                </a:solidFill>
                <a:latin typeface="Raleway" pitchFamily="2" charset="0"/>
                <a:cs typeface="Arial"/>
              </a:rPr>
              <a:t>CAS</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were</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incorporated</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in</a:t>
            </a:r>
            <a:r>
              <a:rPr sz="1200" spc="52" dirty="0">
                <a:solidFill>
                  <a:srgbClr val="535353"/>
                </a:solidFill>
                <a:latin typeface="Raleway" pitchFamily="2" charset="0"/>
                <a:cs typeface="Arial"/>
              </a:rPr>
              <a:t> </a:t>
            </a:r>
            <a:r>
              <a:rPr sz="1200" dirty="0">
                <a:solidFill>
                  <a:srgbClr val="535353"/>
                </a:solidFill>
                <a:latin typeface="Raleway" pitchFamily="2" charset="0"/>
                <a:cs typeface="Arial"/>
              </a:rPr>
              <a:t>NY</a:t>
            </a:r>
            <a:r>
              <a:rPr lang="en-US" sz="1200" dirty="0">
                <a:solidFill>
                  <a:srgbClr val="535353"/>
                </a:solidFill>
                <a:latin typeface="Raleway" pitchFamily="2" charset="0"/>
                <a:cs typeface="Arial"/>
              </a:rPr>
              <a:t>C</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in</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2016</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and</a:t>
            </a:r>
            <a:r>
              <a:rPr sz="1200" spc="47" dirty="0">
                <a:solidFill>
                  <a:srgbClr val="535353"/>
                </a:solidFill>
                <a:latin typeface="Raleway" pitchFamily="2" charset="0"/>
                <a:cs typeface="Arial"/>
              </a:rPr>
              <a:t> </a:t>
            </a:r>
            <a:r>
              <a:rPr sz="1200" dirty="0">
                <a:solidFill>
                  <a:srgbClr val="535353"/>
                </a:solidFill>
                <a:latin typeface="Raleway" pitchFamily="2" charset="0"/>
                <a:cs typeface="Arial"/>
              </a:rPr>
              <a:t>2002,</a:t>
            </a:r>
            <a:r>
              <a:rPr sz="1200" spc="52" dirty="0">
                <a:solidFill>
                  <a:srgbClr val="535353"/>
                </a:solidFill>
                <a:latin typeface="Raleway" pitchFamily="2" charset="0"/>
                <a:cs typeface="Arial"/>
              </a:rPr>
              <a:t> </a:t>
            </a:r>
            <a:r>
              <a:rPr sz="1200" spc="-9" dirty="0">
                <a:solidFill>
                  <a:srgbClr val="535353"/>
                </a:solidFill>
                <a:latin typeface="Raleway" pitchFamily="2" charset="0"/>
                <a:cs typeface="Arial"/>
              </a:rPr>
              <a:t>respectively.</a:t>
            </a:r>
            <a:endParaRPr sz="1200" dirty="0">
              <a:latin typeface="Raleway" pitchFamily="2" charset="0"/>
              <a:cs typeface="Arial"/>
            </a:endParaRPr>
          </a:p>
        </p:txBody>
      </p:sp>
      <p:sp>
        <p:nvSpPr>
          <p:cNvPr id="3" name="object 3"/>
          <p:cNvSpPr txBox="1">
            <a:spLocks noGrp="1"/>
          </p:cNvSpPr>
          <p:nvPr>
            <p:ph type="title"/>
          </p:nvPr>
        </p:nvSpPr>
        <p:spPr>
          <a:xfrm>
            <a:off x="643656" y="538670"/>
            <a:ext cx="10587906" cy="504465"/>
          </a:xfrm>
          <a:prstGeom prst="rect">
            <a:avLst/>
          </a:prstGeom>
        </p:spPr>
        <p:txBody>
          <a:bodyPr vert="horz" wrap="square" lIns="0" tIns="11906" rIns="0" bIns="0" rtlCol="0" anchor="ctr">
            <a:spAutoFit/>
          </a:bodyPr>
          <a:lstStyle/>
          <a:p>
            <a:pPr marL="11906">
              <a:lnSpc>
                <a:spcPct val="100000"/>
              </a:lnSpc>
              <a:spcBef>
                <a:spcPts val="94"/>
              </a:spcBef>
            </a:pPr>
            <a:r>
              <a:rPr sz="3200" b="1" dirty="0">
                <a:solidFill>
                  <a:srgbClr val="00B050"/>
                </a:solidFill>
                <a:latin typeface="Raleway" pitchFamily="2" charset="0"/>
                <a:cs typeface="Arial Narrow"/>
              </a:rPr>
              <a:t>CRITICAL INFRASTRUCTURE PROBLEMS WE SOLVE.</a:t>
            </a:r>
          </a:p>
        </p:txBody>
      </p:sp>
      <p:sp>
        <p:nvSpPr>
          <p:cNvPr id="4" name="object 4"/>
          <p:cNvSpPr/>
          <p:nvPr/>
        </p:nvSpPr>
        <p:spPr>
          <a:xfrm>
            <a:off x="1951592" y="1219758"/>
            <a:ext cx="8403431" cy="0"/>
          </a:xfrm>
          <a:custGeom>
            <a:avLst/>
            <a:gdLst/>
            <a:ahLst/>
            <a:cxnLst/>
            <a:rect l="l" t="t" r="r" b="b"/>
            <a:pathLst>
              <a:path w="8963660">
                <a:moveTo>
                  <a:pt x="0" y="0"/>
                </a:moveTo>
                <a:lnTo>
                  <a:pt x="8963128" y="0"/>
                </a:lnTo>
              </a:path>
            </a:pathLst>
          </a:custGeom>
          <a:ln w="38099">
            <a:solidFill>
              <a:srgbClr val="36B629"/>
            </a:solidFill>
          </a:ln>
        </p:spPr>
        <p:txBody>
          <a:bodyPr wrap="square" lIns="0" tIns="0" rIns="0" bIns="0" rtlCol="0"/>
          <a:lstStyle/>
          <a:p>
            <a:endParaRPr sz="1688"/>
          </a:p>
        </p:txBody>
      </p:sp>
      <p:sp>
        <p:nvSpPr>
          <p:cNvPr id="6" name="object 6"/>
          <p:cNvSpPr/>
          <p:nvPr/>
        </p:nvSpPr>
        <p:spPr>
          <a:xfrm rot="5400000">
            <a:off x="3365626" y="2477617"/>
            <a:ext cx="51680" cy="1121472"/>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7" name="object 7"/>
          <p:cNvSpPr txBox="1"/>
          <p:nvPr/>
        </p:nvSpPr>
        <p:spPr>
          <a:xfrm>
            <a:off x="2941893" y="2655857"/>
            <a:ext cx="1068185" cy="292027"/>
          </a:xfrm>
          <a:prstGeom prst="rect">
            <a:avLst/>
          </a:prstGeom>
        </p:spPr>
        <p:txBody>
          <a:bodyPr vert="horz" wrap="square" lIns="0" tIns="14883" rIns="0" bIns="0" rtlCol="0">
            <a:spAutoFit/>
          </a:bodyPr>
          <a:lstStyle/>
          <a:p>
            <a:pPr marL="11906">
              <a:spcBef>
                <a:spcPts val="117"/>
              </a:spcBef>
            </a:pPr>
            <a:r>
              <a:rPr b="1" spc="52" dirty="0">
                <a:solidFill>
                  <a:srgbClr val="00B050"/>
                </a:solidFill>
                <a:latin typeface="Raleway" pitchFamily="2" charset="0"/>
              </a:rPr>
              <a:t>ENERGY</a:t>
            </a:r>
          </a:p>
        </p:txBody>
      </p:sp>
      <p:sp>
        <p:nvSpPr>
          <p:cNvPr id="15" name="object 15"/>
          <p:cNvSpPr txBox="1">
            <a:spLocks noGrp="1"/>
          </p:cNvSpPr>
          <p:nvPr>
            <p:ph type="sldNum" sz="quarter" idx="7"/>
          </p:nvPr>
        </p:nvSpPr>
        <p:spPr>
          <a:xfrm>
            <a:off x="5669091" y="6546625"/>
            <a:ext cx="211454" cy="174625"/>
          </a:xfrm>
          <a:prstGeom prst="rect">
            <a:avLst/>
          </a:prstGeom>
        </p:spPr>
        <p:txBody>
          <a:bodyPr vert="horz" wrap="square" lIns="0" tIns="0" rIns="0" bIns="0" rtlCol="0">
            <a:spAutoFit/>
          </a:bodyPr>
          <a:lstStyle>
            <a:defPPr>
              <a:defRPr kern="0"/>
            </a:defPPr>
            <a:lvl1pPr>
              <a:defRPr sz="1000" b="0" i="0">
                <a:solidFill>
                  <a:srgbClr val="18323C"/>
                </a:solidFill>
                <a:latin typeface="Trebuchet MS"/>
                <a:cs typeface="Trebuchet MS"/>
              </a:defRPr>
            </a:lvl1pPr>
          </a:lstStyle>
          <a:p>
            <a:pPr marL="66040">
              <a:spcBef>
                <a:spcPts val="40"/>
              </a:spcBef>
            </a:pPr>
            <a:fld id="{81D60167-4931-47E6-BA6A-407CBD079E47}" type="slidenum">
              <a:rPr lang="en-US" spc="-5" smtClean="0"/>
              <a:pPr marL="66040">
                <a:spcBef>
                  <a:spcPts val="40"/>
                </a:spcBef>
              </a:pPr>
              <a:t>2</a:t>
            </a:fld>
            <a:endParaRPr spc="-5" dirty="0"/>
          </a:p>
        </p:txBody>
      </p:sp>
      <p:sp>
        <p:nvSpPr>
          <p:cNvPr id="16" name="object 16"/>
          <p:cNvSpPr txBox="1">
            <a:spLocks noGrp="1"/>
          </p:cNvSpPr>
          <p:nvPr>
            <p:ph type="ftr" sz="quarter" idx="5"/>
          </p:nvPr>
        </p:nvSpPr>
        <p:spPr>
          <a:xfrm>
            <a:off x="10110632" y="6529183"/>
            <a:ext cx="1859279" cy="92333"/>
          </a:xfrm>
          <a:prstGeom prst="rect">
            <a:avLst/>
          </a:prstGeom>
        </p:spPr>
        <p:txBody>
          <a:bodyPr vert="horz" wrap="square" lIns="0" tIns="0" rIns="0" bIns="0" rtlCol="0">
            <a:spAutoFit/>
          </a:bodyPr>
          <a:lstStyle>
            <a:defPPr>
              <a:defRPr kern="0"/>
            </a:defPPr>
            <a:lvl1pPr>
              <a:defRPr sz="600" b="0" i="0">
                <a:solidFill>
                  <a:srgbClr val="29377D"/>
                </a:solidFill>
                <a:latin typeface="Trebuchet MS"/>
                <a:cs typeface="Trebuchet MS"/>
              </a:defRPr>
            </a:lvl1pPr>
          </a:lstStyle>
          <a:p>
            <a:pPr marL="11906">
              <a:spcBef>
                <a:spcPts val="56"/>
              </a:spcBef>
            </a:pPr>
            <a:r>
              <a:rPr lang="en-US" spc="95" dirty="0"/>
              <a:t>STRICTLY</a:t>
            </a:r>
            <a:r>
              <a:rPr lang="en-US" spc="120" dirty="0"/>
              <a:t> </a:t>
            </a:r>
            <a:r>
              <a:rPr lang="en-US" spc="90" dirty="0"/>
              <a:t>PRIVATE</a:t>
            </a:r>
            <a:r>
              <a:rPr lang="en-US" spc="120" dirty="0"/>
              <a:t> </a:t>
            </a:r>
            <a:r>
              <a:rPr lang="en-US" dirty="0"/>
              <a:t>&amp;</a:t>
            </a:r>
            <a:r>
              <a:rPr lang="en-US" spc="120" dirty="0"/>
              <a:t> </a:t>
            </a:r>
            <a:r>
              <a:rPr lang="en-US" spc="100" dirty="0"/>
              <a:t>CONFIDENTIAL</a:t>
            </a:r>
            <a:r>
              <a:rPr lang="en-US" spc="125" dirty="0"/>
              <a:t> </a:t>
            </a:r>
            <a:r>
              <a:rPr lang="en-US" spc="40" dirty="0"/>
              <a:t>2023</a:t>
            </a:r>
            <a:endParaRPr spc="38" dirty="0"/>
          </a:p>
        </p:txBody>
      </p:sp>
      <p:sp>
        <p:nvSpPr>
          <p:cNvPr id="8" name="object 8"/>
          <p:cNvSpPr txBox="1"/>
          <p:nvPr/>
        </p:nvSpPr>
        <p:spPr>
          <a:xfrm>
            <a:off x="8143375" y="2655857"/>
            <a:ext cx="1608522" cy="292027"/>
          </a:xfrm>
          <a:prstGeom prst="rect">
            <a:avLst/>
          </a:prstGeom>
        </p:spPr>
        <p:txBody>
          <a:bodyPr vert="horz" wrap="square" lIns="0" tIns="14883" rIns="0" bIns="0" rtlCol="0">
            <a:spAutoFit/>
          </a:bodyPr>
          <a:lstStyle/>
          <a:p>
            <a:pPr marL="11906">
              <a:spcBef>
                <a:spcPts val="117"/>
              </a:spcBef>
            </a:pPr>
            <a:r>
              <a:rPr b="1" spc="52" dirty="0">
                <a:solidFill>
                  <a:srgbClr val="00B050"/>
                </a:solidFill>
                <a:latin typeface="Raleway" pitchFamily="2" charset="0"/>
              </a:rPr>
              <a:t>AEROSPACE</a:t>
            </a:r>
          </a:p>
        </p:txBody>
      </p:sp>
      <p:sp>
        <p:nvSpPr>
          <p:cNvPr id="9" name="object 9"/>
          <p:cNvSpPr txBox="1"/>
          <p:nvPr/>
        </p:nvSpPr>
        <p:spPr>
          <a:xfrm>
            <a:off x="2589898" y="4363384"/>
            <a:ext cx="1690924" cy="292027"/>
          </a:xfrm>
          <a:prstGeom prst="rect">
            <a:avLst/>
          </a:prstGeom>
        </p:spPr>
        <p:txBody>
          <a:bodyPr vert="horz" wrap="square" lIns="0" tIns="14883" rIns="0" bIns="0" rtlCol="0">
            <a:spAutoFit/>
          </a:bodyPr>
          <a:lstStyle/>
          <a:p>
            <a:pPr marL="11906">
              <a:spcBef>
                <a:spcPts val="117"/>
              </a:spcBef>
            </a:pPr>
            <a:r>
              <a:rPr b="1" spc="52" dirty="0">
                <a:solidFill>
                  <a:srgbClr val="00B050"/>
                </a:solidFill>
                <a:latin typeface="Raleway" pitchFamily="2" charset="0"/>
              </a:rPr>
              <a:t>ENGINEERING</a:t>
            </a:r>
          </a:p>
        </p:txBody>
      </p:sp>
      <p:sp>
        <p:nvSpPr>
          <p:cNvPr id="11" name="object 11"/>
          <p:cNvSpPr txBox="1"/>
          <p:nvPr/>
        </p:nvSpPr>
        <p:spPr>
          <a:xfrm>
            <a:off x="1954149" y="3119937"/>
            <a:ext cx="3057172" cy="217071"/>
          </a:xfrm>
          <a:prstGeom prst="rect">
            <a:avLst/>
          </a:prstGeom>
        </p:spPr>
        <p:txBody>
          <a:bodyPr vert="horz" wrap="square" lIns="0" tIns="14883" rIns="0" bIns="0" rtlCol="0">
            <a:spAutoFit/>
          </a:bodyPr>
          <a:lstStyle/>
          <a:p>
            <a:pPr marL="11906">
              <a:spcBef>
                <a:spcPts val="117"/>
              </a:spcBef>
            </a:pPr>
            <a:r>
              <a:rPr lang="en-US" sz="1313" b="1" dirty="0">
                <a:solidFill>
                  <a:schemeClr val="tx1">
                    <a:lumMod val="75000"/>
                    <a:lumOff val="25000"/>
                  </a:schemeClr>
                </a:solidFill>
                <a:latin typeface="Raleway" pitchFamily="2" charset="0"/>
                <a:cs typeface="Trebuchet MS"/>
              </a:rPr>
              <a:t>Lithium-Ion</a:t>
            </a:r>
            <a:r>
              <a:rPr sz="1313" b="1" spc="-47" dirty="0">
                <a:solidFill>
                  <a:schemeClr val="tx1">
                    <a:lumMod val="75000"/>
                    <a:lumOff val="25000"/>
                  </a:schemeClr>
                </a:solidFill>
                <a:latin typeface="Raleway" pitchFamily="2" charset="0"/>
                <a:cs typeface="Trebuchet MS"/>
              </a:rPr>
              <a:t> </a:t>
            </a:r>
            <a:r>
              <a:rPr sz="1313" b="1" spc="52" dirty="0">
                <a:solidFill>
                  <a:schemeClr val="tx1">
                    <a:lumMod val="75000"/>
                    <a:lumOff val="25000"/>
                  </a:schemeClr>
                </a:solidFill>
                <a:latin typeface="Raleway" pitchFamily="2" charset="0"/>
                <a:cs typeface="Trebuchet MS"/>
              </a:rPr>
              <a:t>mobile</a:t>
            </a:r>
            <a:r>
              <a:rPr sz="1313" b="1" spc="-47" dirty="0">
                <a:solidFill>
                  <a:schemeClr val="tx1">
                    <a:lumMod val="75000"/>
                    <a:lumOff val="25000"/>
                  </a:schemeClr>
                </a:solidFill>
                <a:latin typeface="Raleway" pitchFamily="2" charset="0"/>
                <a:cs typeface="Trebuchet MS"/>
              </a:rPr>
              <a:t> </a:t>
            </a:r>
            <a:r>
              <a:rPr sz="1313" b="1" spc="52" dirty="0">
                <a:solidFill>
                  <a:schemeClr val="tx1">
                    <a:lumMod val="75000"/>
                    <a:lumOff val="25000"/>
                  </a:schemeClr>
                </a:solidFill>
                <a:latin typeface="Raleway" pitchFamily="2" charset="0"/>
                <a:cs typeface="Trebuchet MS"/>
              </a:rPr>
              <a:t>power</a:t>
            </a:r>
            <a:r>
              <a:rPr sz="1313" b="1" spc="-42" dirty="0">
                <a:solidFill>
                  <a:schemeClr val="tx1">
                    <a:lumMod val="75000"/>
                    <a:lumOff val="25000"/>
                  </a:schemeClr>
                </a:solidFill>
                <a:latin typeface="Raleway" pitchFamily="2" charset="0"/>
                <a:cs typeface="Trebuchet MS"/>
              </a:rPr>
              <a:t> </a:t>
            </a:r>
            <a:r>
              <a:rPr sz="1313" b="1" spc="38" dirty="0">
                <a:solidFill>
                  <a:schemeClr val="tx1">
                    <a:lumMod val="75000"/>
                    <a:lumOff val="25000"/>
                  </a:schemeClr>
                </a:solidFill>
                <a:latin typeface="Raleway" pitchFamily="2" charset="0"/>
                <a:cs typeface="Trebuchet MS"/>
              </a:rPr>
              <a:t>solutions</a:t>
            </a:r>
            <a:endParaRPr sz="1313" b="1" dirty="0">
              <a:solidFill>
                <a:schemeClr val="tx1">
                  <a:lumMod val="75000"/>
                  <a:lumOff val="25000"/>
                </a:schemeClr>
              </a:solidFill>
              <a:latin typeface="Raleway" pitchFamily="2" charset="0"/>
              <a:cs typeface="Trebuchet MS"/>
            </a:endParaRPr>
          </a:p>
        </p:txBody>
      </p:sp>
      <p:sp>
        <p:nvSpPr>
          <p:cNvPr id="12" name="object 12"/>
          <p:cNvSpPr txBox="1"/>
          <p:nvPr/>
        </p:nvSpPr>
        <p:spPr>
          <a:xfrm>
            <a:off x="6846543" y="3112442"/>
            <a:ext cx="4048163" cy="431937"/>
          </a:xfrm>
          <a:prstGeom prst="rect">
            <a:avLst/>
          </a:prstGeom>
        </p:spPr>
        <p:txBody>
          <a:bodyPr vert="horz" wrap="square" lIns="0" tIns="14883" rIns="0" bIns="0" rtlCol="0">
            <a:spAutoFit/>
          </a:bodyPr>
          <a:lstStyle/>
          <a:p>
            <a:pPr marL="11906" algn="ctr">
              <a:spcBef>
                <a:spcPts val="117"/>
              </a:spcBef>
            </a:pPr>
            <a:r>
              <a:rPr sz="1313" b="1" spc="-19" dirty="0">
                <a:solidFill>
                  <a:schemeClr val="tx1">
                    <a:lumMod val="75000"/>
                    <a:lumOff val="25000"/>
                  </a:schemeClr>
                </a:solidFill>
                <a:latin typeface="Raleway" pitchFamily="2" charset="0"/>
                <a:cs typeface="Trebuchet MS"/>
              </a:rPr>
              <a:t>Airframe,</a:t>
            </a:r>
            <a:r>
              <a:rPr sz="1313" b="1" spc="-23" dirty="0">
                <a:solidFill>
                  <a:schemeClr val="tx1">
                    <a:lumMod val="75000"/>
                    <a:lumOff val="25000"/>
                  </a:schemeClr>
                </a:solidFill>
                <a:latin typeface="Raleway" pitchFamily="2" charset="0"/>
                <a:cs typeface="Trebuchet MS"/>
              </a:rPr>
              <a:t> </a:t>
            </a:r>
            <a:r>
              <a:rPr sz="1313" b="1" dirty="0">
                <a:solidFill>
                  <a:schemeClr val="tx1">
                    <a:lumMod val="75000"/>
                    <a:lumOff val="25000"/>
                  </a:schemeClr>
                </a:solidFill>
                <a:latin typeface="Raleway" pitchFamily="2" charset="0"/>
                <a:cs typeface="Trebuchet MS"/>
              </a:rPr>
              <a:t>Powerplant,</a:t>
            </a:r>
            <a:r>
              <a:rPr sz="1313" b="1" spc="-19" dirty="0">
                <a:solidFill>
                  <a:schemeClr val="tx1">
                    <a:lumMod val="75000"/>
                    <a:lumOff val="25000"/>
                  </a:schemeClr>
                </a:solidFill>
                <a:latin typeface="Raleway" pitchFamily="2" charset="0"/>
                <a:cs typeface="Trebuchet MS"/>
              </a:rPr>
              <a:t> </a:t>
            </a:r>
            <a:r>
              <a:rPr sz="1313" b="1" dirty="0">
                <a:solidFill>
                  <a:schemeClr val="tx1">
                    <a:lumMod val="75000"/>
                    <a:lumOff val="25000"/>
                  </a:schemeClr>
                </a:solidFill>
                <a:latin typeface="Raleway" pitchFamily="2" charset="0"/>
                <a:cs typeface="Trebuchet MS"/>
              </a:rPr>
              <a:t>Avionics,</a:t>
            </a:r>
            <a:r>
              <a:rPr sz="1313" b="1" spc="-19" dirty="0">
                <a:solidFill>
                  <a:schemeClr val="tx1">
                    <a:lumMod val="75000"/>
                    <a:lumOff val="25000"/>
                  </a:schemeClr>
                </a:solidFill>
                <a:latin typeface="Raleway" pitchFamily="2" charset="0"/>
                <a:cs typeface="Trebuchet MS"/>
              </a:rPr>
              <a:t> </a:t>
            </a:r>
            <a:endParaRPr lang="en-US" sz="1313" b="1" spc="-19" dirty="0">
              <a:solidFill>
                <a:schemeClr val="tx1">
                  <a:lumMod val="75000"/>
                  <a:lumOff val="25000"/>
                </a:schemeClr>
              </a:solidFill>
              <a:latin typeface="Raleway" pitchFamily="2" charset="0"/>
              <a:cs typeface="Trebuchet MS"/>
            </a:endParaRPr>
          </a:p>
          <a:p>
            <a:pPr marL="11906" algn="ctr">
              <a:spcBef>
                <a:spcPts val="117"/>
              </a:spcBef>
            </a:pPr>
            <a:r>
              <a:rPr sz="1313" b="1" spc="52" dirty="0">
                <a:solidFill>
                  <a:schemeClr val="tx1">
                    <a:lumMod val="75000"/>
                    <a:lumOff val="25000"/>
                  </a:schemeClr>
                </a:solidFill>
                <a:latin typeface="Raleway" pitchFamily="2" charset="0"/>
                <a:cs typeface="Trebuchet MS"/>
              </a:rPr>
              <a:t>Logistical</a:t>
            </a:r>
            <a:r>
              <a:rPr sz="1313" b="1" spc="-19" dirty="0">
                <a:solidFill>
                  <a:schemeClr val="tx1">
                    <a:lumMod val="75000"/>
                    <a:lumOff val="25000"/>
                  </a:schemeClr>
                </a:solidFill>
                <a:latin typeface="Raleway" pitchFamily="2" charset="0"/>
                <a:cs typeface="Trebuchet MS"/>
              </a:rPr>
              <a:t> </a:t>
            </a:r>
            <a:r>
              <a:rPr sz="1313" b="1" spc="38" dirty="0">
                <a:solidFill>
                  <a:schemeClr val="tx1">
                    <a:lumMod val="75000"/>
                    <a:lumOff val="25000"/>
                  </a:schemeClr>
                </a:solidFill>
                <a:latin typeface="Raleway" pitchFamily="2" charset="0"/>
                <a:cs typeface="Trebuchet MS"/>
              </a:rPr>
              <a:t>solutions</a:t>
            </a:r>
            <a:endParaRPr sz="1313" b="1" dirty="0">
              <a:solidFill>
                <a:schemeClr val="tx1">
                  <a:lumMod val="75000"/>
                  <a:lumOff val="25000"/>
                </a:schemeClr>
              </a:solidFill>
              <a:latin typeface="Raleway" pitchFamily="2" charset="0"/>
              <a:cs typeface="Trebuchet MS"/>
            </a:endParaRPr>
          </a:p>
        </p:txBody>
      </p:sp>
      <p:sp>
        <p:nvSpPr>
          <p:cNvPr id="13" name="object 13"/>
          <p:cNvSpPr txBox="1"/>
          <p:nvPr/>
        </p:nvSpPr>
        <p:spPr>
          <a:xfrm>
            <a:off x="1402136" y="4868287"/>
            <a:ext cx="4027926" cy="474690"/>
          </a:xfrm>
          <a:prstGeom prst="rect">
            <a:avLst/>
          </a:prstGeom>
        </p:spPr>
        <p:txBody>
          <a:bodyPr vert="horz" wrap="square" lIns="0" tIns="11311" rIns="0" bIns="0" rtlCol="0">
            <a:spAutoFit/>
          </a:bodyPr>
          <a:lstStyle/>
          <a:p>
            <a:pPr marL="11906" marR="4763" algn="ctr">
              <a:lnSpc>
                <a:spcPct val="116300"/>
              </a:lnSpc>
              <a:spcBef>
                <a:spcPts val="89"/>
              </a:spcBef>
            </a:pPr>
            <a:r>
              <a:rPr sz="1313" b="1" spc="42" dirty="0">
                <a:solidFill>
                  <a:schemeClr val="tx1">
                    <a:lumMod val="75000"/>
                    <a:lumOff val="25000"/>
                  </a:schemeClr>
                </a:solidFill>
                <a:latin typeface="Raleway" pitchFamily="2" charset="0"/>
                <a:cs typeface="Trebuchet MS"/>
              </a:rPr>
              <a:t>Patented</a:t>
            </a:r>
            <a:r>
              <a:rPr sz="1313" b="1" spc="-14" dirty="0">
                <a:solidFill>
                  <a:schemeClr val="tx1">
                    <a:lumMod val="75000"/>
                    <a:lumOff val="25000"/>
                  </a:schemeClr>
                </a:solidFill>
                <a:latin typeface="Raleway" pitchFamily="2" charset="0"/>
                <a:cs typeface="Trebuchet MS"/>
              </a:rPr>
              <a:t> </a:t>
            </a:r>
            <a:r>
              <a:rPr sz="1313" b="1" spc="52" dirty="0">
                <a:solidFill>
                  <a:schemeClr val="tx1">
                    <a:lumMod val="75000"/>
                    <a:lumOff val="25000"/>
                  </a:schemeClr>
                </a:solidFill>
                <a:latin typeface="Raleway" pitchFamily="2" charset="0"/>
                <a:cs typeface="Trebuchet MS"/>
              </a:rPr>
              <a:t>sustainable</a:t>
            </a:r>
            <a:r>
              <a:rPr sz="1313" b="1" spc="-9" dirty="0">
                <a:solidFill>
                  <a:schemeClr val="tx1">
                    <a:lumMod val="75000"/>
                    <a:lumOff val="25000"/>
                  </a:schemeClr>
                </a:solidFill>
                <a:latin typeface="Raleway" pitchFamily="2" charset="0"/>
                <a:cs typeface="Trebuchet MS"/>
              </a:rPr>
              <a:t> </a:t>
            </a:r>
            <a:r>
              <a:rPr sz="1313" b="1" dirty="0">
                <a:solidFill>
                  <a:schemeClr val="tx1">
                    <a:lumMod val="75000"/>
                    <a:lumOff val="25000"/>
                  </a:schemeClr>
                </a:solidFill>
                <a:latin typeface="Raleway" pitchFamily="2" charset="0"/>
                <a:cs typeface="Trebuchet MS"/>
              </a:rPr>
              <a:t>design,</a:t>
            </a:r>
            <a:r>
              <a:rPr sz="1313" b="1" spc="-9" dirty="0">
                <a:solidFill>
                  <a:schemeClr val="tx1">
                    <a:lumMod val="75000"/>
                    <a:lumOff val="25000"/>
                  </a:schemeClr>
                </a:solidFill>
                <a:latin typeface="Raleway" pitchFamily="2" charset="0"/>
                <a:cs typeface="Trebuchet MS"/>
              </a:rPr>
              <a:t> Manufacturing, </a:t>
            </a:r>
            <a:endParaRPr lang="en-US" sz="1313" b="1" spc="-9" dirty="0">
              <a:solidFill>
                <a:schemeClr val="tx1">
                  <a:lumMod val="75000"/>
                  <a:lumOff val="25000"/>
                </a:schemeClr>
              </a:solidFill>
              <a:latin typeface="Raleway" pitchFamily="2" charset="0"/>
              <a:cs typeface="Trebuchet MS"/>
            </a:endParaRPr>
          </a:p>
          <a:p>
            <a:pPr marL="11906" marR="4763" algn="ctr">
              <a:lnSpc>
                <a:spcPct val="116300"/>
              </a:lnSpc>
              <a:spcBef>
                <a:spcPts val="89"/>
              </a:spcBef>
            </a:pPr>
            <a:r>
              <a:rPr sz="1313" b="1" dirty="0">
                <a:solidFill>
                  <a:schemeClr val="tx1">
                    <a:lumMod val="75000"/>
                    <a:lumOff val="25000"/>
                  </a:schemeClr>
                </a:solidFill>
                <a:latin typeface="Raleway" pitchFamily="2" charset="0"/>
                <a:cs typeface="Trebuchet MS"/>
              </a:rPr>
              <a:t>Mechanical,</a:t>
            </a:r>
            <a:r>
              <a:rPr sz="1313" b="1" spc="9" dirty="0">
                <a:solidFill>
                  <a:schemeClr val="tx1">
                    <a:lumMod val="75000"/>
                    <a:lumOff val="25000"/>
                  </a:schemeClr>
                </a:solidFill>
                <a:latin typeface="Raleway" pitchFamily="2" charset="0"/>
                <a:cs typeface="Trebuchet MS"/>
              </a:rPr>
              <a:t> </a:t>
            </a:r>
            <a:r>
              <a:rPr sz="1313" b="1" dirty="0">
                <a:solidFill>
                  <a:schemeClr val="tx1">
                    <a:lumMod val="75000"/>
                    <a:lumOff val="25000"/>
                  </a:schemeClr>
                </a:solidFill>
                <a:latin typeface="Raleway" pitchFamily="2" charset="0"/>
                <a:cs typeface="Trebuchet MS"/>
              </a:rPr>
              <a:t>Electrical,</a:t>
            </a:r>
            <a:r>
              <a:rPr sz="1313" b="1" spc="9" dirty="0">
                <a:solidFill>
                  <a:schemeClr val="tx1">
                    <a:lumMod val="75000"/>
                    <a:lumOff val="25000"/>
                  </a:schemeClr>
                </a:solidFill>
                <a:latin typeface="Raleway" pitchFamily="2" charset="0"/>
                <a:cs typeface="Trebuchet MS"/>
              </a:rPr>
              <a:t> </a:t>
            </a:r>
            <a:r>
              <a:rPr sz="1313" b="1" spc="75" dirty="0">
                <a:solidFill>
                  <a:schemeClr val="tx1">
                    <a:lumMod val="75000"/>
                    <a:lumOff val="25000"/>
                  </a:schemeClr>
                </a:solidFill>
                <a:latin typeface="Raleway" pitchFamily="2" charset="0"/>
                <a:cs typeface="Trebuchet MS"/>
              </a:rPr>
              <a:t>and</a:t>
            </a:r>
            <a:r>
              <a:rPr sz="1313" b="1" spc="9" dirty="0">
                <a:solidFill>
                  <a:schemeClr val="tx1">
                    <a:lumMod val="75000"/>
                    <a:lumOff val="25000"/>
                  </a:schemeClr>
                </a:solidFill>
                <a:latin typeface="Raleway" pitchFamily="2" charset="0"/>
                <a:cs typeface="Trebuchet MS"/>
              </a:rPr>
              <a:t> </a:t>
            </a:r>
            <a:r>
              <a:rPr sz="1313" b="1" spc="75" dirty="0">
                <a:solidFill>
                  <a:schemeClr val="tx1">
                    <a:lumMod val="75000"/>
                    <a:lumOff val="25000"/>
                  </a:schemeClr>
                </a:solidFill>
                <a:latin typeface="Raleway" pitchFamily="2" charset="0"/>
                <a:cs typeface="Trebuchet MS"/>
              </a:rPr>
              <a:t>Plumbing</a:t>
            </a:r>
            <a:r>
              <a:rPr sz="1313" b="1" spc="9" dirty="0">
                <a:solidFill>
                  <a:schemeClr val="tx1">
                    <a:lumMod val="75000"/>
                    <a:lumOff val="25000"/>
                  </a:schemeClr>
                </a:solidFill>
                <a:latin typeface="Raleway" pitchFamily="2" charset="0"/>
                <a:cs typeface="Trebuchet MS"/>
              </a:rPr>
              <a:t> </a:t>
            </a:r>
            <a:r>
              <a:rPr sz="1313" b="1" spc="38" dirty="0">
                <a:solidFill>
                  <a:schemeClr val="tx1">
                    <a:lumMod val="75000"/>
                    <a:lumOff val="25000"/>
                  </a:schemeClr>
                </a:solidFill>
                <a:latin typeface="Raleway" pitchFamily="2" charset="0"/>
                <a:cs typeface="Trebuchet MS"/>
              </a:rPr>
              <a:t>solutions</a:t>
            </a:r>
            <a:endParaRPr sz="1313" b="1" dirty="0">
              <a:solidFill>
                <a:schemeClr val="tx1">
                  <a:lumMod val="75000"/>
                  <a:lumOff val="25000"/>
                </a:schemeClr>
              </a:solidFill>
              <a:latin typeface="Raleway" pitchFamily="2" charset="0"/>
              <a:cs typeface="Trebuchet MS"/>
            </a:endParaRPr>
          </a:p>
        </p:txBody>
      </p:sp>
      <p:sp>
        <p:nvSpPr>
          <p:cNvPr id="14" name="object 14"/>
          <p:cNvSpPr txBox="1"/>
          <p:nvPr/>
        </p:nvSpPr>
        <p:spPr>
          <a:xfrm>
            <a:off x="6349833" y="4883931"/>
            <a:ext cx="5179227" cy="461866"/>
          </a:xfrm>
          <a:prstGeom prst="rect">
            <a:avLst/>
          </a:prstGeom>
        </p:spPr>
        <p:txBody>
          <a:bodyPr vert="horz" wrap="square" lIns="0" tIns="11311" rIns="0" bIns="0" rtlCol="0">
            <a:spAutoFit/>
          </a:bodyPr>
          <a:lstStyle/>
          <a:p>
            <a:pPr marL="11906" marR="4763" algn="ctr">
              <a:lnSpc>
                <a:spcPct val="116300"/>
              </a:lnSpc>
              <a:spcBef>
                <a:spcPts val="89"/>
              </a:spcBef>
            </a:pPr>
            <a:r>
              <a:rPr sz="1313" b="1" spc="42" dirty="0">
                <a:solidFill>
                  <a:schemeClr val="tx1">
                    <a:lumMod val="75000"/>
                    <a:lumOff val="25000"/>
                  </a:schemeClr>
                </a:solidFill>
                <a:latin typeface="Raleway" pitchFamily="2" charset="0"/>
                <a:cs typeface="Trebuchet MS"/>
              </a:rPr>
              <a:t>Patented</a:t>
            </a:r>
            <a:r>
              <a:rPr sz="1313" b="1" spc="-23" dirty="0">
                <a:solidFill>
                  <a:schemeClr val="tx1">
                    <a:lumMod val="75000"/>
                    <a:lumOff val="25000"/>
                  </a:schemeClr>
                </a:solidFill>
                <a:latin typeface="Raleway" pitchFamily="2" charset="0"/>
                <a:cs typeface="Trebuchet MS"/>
              </a:rPr>
              <a:t> </a:t>
            </a:r>
            <a:r>
              <a:rPr sz="1313" b="1" spc="131" dirty="0">
                <a:solidFill>
                  <a:schemeClr val="tx1">
                    <a:lumMod val="75000"/>
                    <a:lumOff val="25000"/>
                  </a:schemeClr>
                </a:solidFill>
                <a:latin typeface="Raleway" pitchFamily="2" charset="0"/>
                <a:cs typeface="Trebuchet MS"/>
              </a:rPr>
              <a:t>OEM</a:t>
            </a:r>
            <a:r>
              <a:rPr sz="1313" b="1" spc="-23" dirty="0">
                <a:solidFill>
                  <a:schemeClr val="tx1">
                    <a:lumMod val="75000"/>
                    <a:lumOff val="25000"/>
                  </a:schemeClr>
                </a:solidFill>
                <a:latin typeface="Raleway" pitchFamily="2" charset="0"/>
                <a:cs typeface="Trebuchet MS"/>
              </a:rPr>
              <a:t> </a:t>
            </a:r>
            <a:r>
              <a:rPr sz="1313" b="1" spc="9" dirty="0">
                <a:solidFill>
                  <a:schemeClr val="tx1">
                    <a:lumMod val="75000"/>
                    <a:lumOff val="25000"/>
                  </a:schemeClr>
                </a:solidFill>
                <a:latin typeface="Raleway" pitchFamily="2" charset="0"/>
                <a:cs typeface="Trebuchet MS"/>
              </a:rPr>
              <a:t>semiconductor,</a:t>
            </a:r>
            <a:r>
              <a:rPr sz="1313" b="1" spc="-23" dirty="0">
                <a:solidFill>
                  <a:schemeClr val="tx1">
                    <a:lumMod val="75000"/>
                    <a:lumOff val="25000"/>
                  </a:schemeClr>
                </a:solidFill>
                <a:latin typeface="Raleway" pitchFamily="2" charset="0"/>
                <a:cs typeface="Trebuchet MS"/>
              </a:rPr>
              <a:t> </a:t>
            </a:r>
            <a:r>
              <a:rPr sz="1313" b="1" spc="117" dirty="0">
                <a:solidFill>
                  <a:schemeClr val="tx1">
                    <a:lumMod val="75000"/>
                    <a:lumOff val="25000"/>
                  </a:schemeClr>
                </a:solidFill>
                <a:latin typeface="Raleway" pitchFamily="2" charset="0"/>
                <a:cs typeface="Trebuchet MS"/>
              </a:rPr>
              <a:t>O&amp;M</a:t>
            </a:r>
            <a:r>
              <a:rPr sz="1313" b="1" spc="-23" dirty="0">
                <a:solidFill>
                  <a:schemeClr val="tx1">
                    <a:lumMod val="75000"/>
                    <a:lumOff val="25000"/>
                  </a:schemeClr>
                </a:solidFill>
                <a:latin typeface="Raleway" pitchFamily="2" charset="0"/>
                <a:cs typeface="Trebuchet MS"/>
              </a:rPr>
              <a:t> </a:t>
            </a:r>
            <a:r>
              <a:rPr sz="1313" b="1" spc="47" dirty="0">
                <a:solidFill>
                  <a:schemeClr val="tx1">
                    <a:lumMod val="75000"/>
                    <a:lumOff val="25000"/>
                  </a:schemeClr>
                </a:solidFill>
                <a:latin typeface="Raleway" pitchFamily="2" charset="0"/>
                <a:cs typeface="Trebuchet MS"/>
              </a:rPr>
              <a:t>data </a:t>
            </a:r>
            <a:r>
              <a:rPr sz="1313" b="1" dirty="0">
                <a:solidFill>
                  <a:schemeClr val="tx1">
                    <a:lumMod val="75000"/>
                    <a:lumOff val="25000"/>
                  </a:schemeClr>
                </a:solidFill>
                <a:latin typeface="Raleway" pitchFamily="2" charset="0"/>
                <a:cs typeface="Trebuchet MS"/>
              </a:rPr>
              <a:t>centers,</a:t>
            </a:r>
            <a:r>
              <a:rPr sz="1313" b="1" spc="107" dirty="0">
                <a:solidFill>
                  <a:schemeClr val="tx1">
                    <a:lumMod val="75000"/>
                    <a:lumOff val="25000"/>
                  </a:schemeClr>
                </a:solidFill>
                <a:latin typeface="Raleway" pitchFamily="2" charset="0"/>
                <a:cs typeface="Trebuchet MS"/>
              </a:rPr>
              <a:t> </a:t>
            </a:r>
            <a:r>
              <a:rPr sz="1313" b="1" spc="9" dirty="0">
                <a:solidFill>
                  <a:schemeClr val="tx1">
                    <a:lumMod val="75000"/>
                    <a:lumOff val="25000"/>
                  </a:schemeClr>
                </a:solidFill>
                <a:latin typeface="Raleway" pitchFamily="2" charset="0"/>
                <a:cs typeface="Trebuchet MS"/>
              </a:rPr>
              <a:t>Operational</a:t>
            </a:r>
            <a:r>
              <a:rPr sz="1313" b="1" spc="107" dirty="0">
                <a:solidFill>
                  <a:schemeClr val="tx1">
                    <a:lumMod val="75000"/>
                    <a:lumOff val="25000"/>
                  </a:schemeClr>
                </a:solidFill>
                <a:latin typeface="Raleway" pitchFamily="2" charset="0"/>
                <a:cs typeface="Trebuchet MS"/>
              </a:rPr>
              <a:t> </a:t>
            </a:r>
            <a:r>
              <a:rPr sz="1313" b="1" spc="9" dirty="0">
                <a:solidFill>
                  <a:schemeClr val="tx1">
                    <a:lumMod val="75000"/>
                    <a:lumOff val="25000"/>
                  </a:schemeClr>
                </a:solidFill>
                <a:latin typeface="Raleway" pitchFamily="2" charset="0"/>
                <a:cs typeface="Trebuchet MS"/>
              </a:rPr>
              <a:t>Technology,</a:t>
            </a:r>
            <a:r>
              <a:rPr sz="1313" b="1" spc="113" dirty="0">
                <a:solidFill>
                  <a:schemeClr val="tx1">
                    <a:lumMod val="75000"/>
                    <a:lumOff val="25000"/>
                  </a:schemeClr>
                </a:solidFill>
                <a:latin typeface="Raleway" pitchFamily="2" charset="0"/>
                <a:cs typeface="Trebuchet MS"/>
              </a:rPr>
              <a:t> </a:t>
            </a:r>
            <a:r>
              <a:rPr sz="1313" b="1" spc="38" dirty="0">
                <a:solidFill>
                  <a:schemeClr val="tx1">
                    <a:lumMod val="75000"/>
                    <a:lumOff val="25000"/>
                  </a:schemeClr>
                </a:solidFill>
                <a:latin typeface="Raleway" pitchFamily="2" charset="0"/>
                <a:cs typeface="Trebuchet MS"/>
              </a:rPr>
              <a:t>Cyber </a:t>
            </a:r>
            <a:r>
              <a:rPr sz="1313" b="1" dirty="0">
                <a:solidFill>
                  <a:schemeClr val="tx1">
                    <a:lumMod val="75000"/>
                    <a:lumOff val="25000"/>
                  </a:schemeClr>
                </a:solidFill>
                <a:latin typeface="Raleway" pitchFamily="2" charset="0"/>
                <a:cs typeface="Trebuchet MS"/>
              </a:rPr>
              <a:t>Risk</a:t>
            </a:r>
            <a:r>
              <a:rPr sz="1313" b="1" spc="80" dirty="0">
                <a:solidFill>
                  <a:schemeClr val="tx1">
                    <a:lumMod val="75000"/>
                    <a:lumOff val="25000"/>
                  </a:schemeClr>
                </a:solidFill>
                <a:latin typeface="Raleway" pitchFamily="2" charset="0"/>
                <a:cs typeface="Trebuchet MS"/>
              </a:rPr>
              <a:t> </a:t>
            </a:r>
            <a:r>
              <a:rPr sz="1313" b="1" dirty="0">
                <a:solidFill>
                  <a:schemeClr val="tx1">
                    <a:lumMod val="75000"/>
                    <a:lumOff val="25000"/>
                  </a:schemeClr>
                </a:solidFill>
                <a:latin typeface="Raleway" pitchFamily="2" charset="0"/>
                <a:cs typeface="Trebuchet MS"/>
              </a:rPr>
              <a:t>Mitigation</a:t>
            </a:r>
            <a:r>
              <a:rPr lang="en-US" sz="1313" b="1" spc="80" dirty="0">
                <a:solidFill>
                  <a:schemeClr val="tx1">
                    <a:lumMod val="75000"/>
                    <a:lumOff val="25000"/>
                  </a:schemeClr>
                </a:solidFill>
                <a:latin typeface="Raleway" pitchFamily="2" charset="0"/>
                <a:cs typeface="Trebuchet MS"/>
              </a:rPr>
              <a:t> and </a:t>
            </a:r>
            <a:r>
              <a:rPr sz="1313" b="1" spc="66" dirty="0">
                <a:solidFill>
                  <a:schemeClr val="tx1">
                    <a:lumMod val="75000"/>
                    <a:lumOff val="25000"/>
                  </a:schemeClr>
                </a:solidFill>
                <a:latin typeface="Raleway" pitchFamily="2" charset="0"/>
                <a:cs typeface="Trebuchet MS"/>
              </a:rPr>
              <a:t>Broadband</a:t>
            </a:r>
            <a:endParaRPr sz="1313" b="1" dirty="0">
              <a:solidFill>
                <a:schemeClr val="tx1">
                  <a:lumMod val="75000"/>
                  <a:lumOff val="25000"/>
                </a:schemeClr>
              </a:solidFill>
              <a:latin typeface="Raleway" pitchFamily="2" charset="0"/>
              <a:cs typeface="Trebuchet MS"/>
            </a:endParaRPr>
          </a:p>
        </p:txBody>
      </p:sp>
      <p:sp>
        <p:nvSpPr>
          <p:cNvPr id="17" name="object 6">
            <a:extLst>
              <a:ext uri="{FF2B5EF4-FFF2-40B4-BE49-F238E27FC236}">
                <a16:creationId xmlns:a16="http://schemas.microsoft.com/office/drawing/2014/main" id="{CD672016-4835-1087-FCA4-CC795063FB90}"/>
              </a:ext>
            </a:extLst>
          </p:cNvPr>
          <p:cNvSpPr/>
          <p:nvPr/>
        </p:nvSpPr>
        <p:spPr>
          <a:xfrm rot="5400000">
            <a:off x="3382461" y="3873642"/>
            <a:ext cx="67277" cy="1776414"/>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18" name="object 6">
            <a:extLst>
              <a:ext uri="{FF2B5EF4-FFF2-40B4-BE49-F238E27FC236}">
                <a16:creationId xmlns:a16="http://schemas.microsoft.com/office/drawing/2014/main" id="{6BD3DE4F-7A8E-7335-9208-BA82993B5E19}"/>
              </a:ext>
            </a:extLst>
          </p:cNvPr>
          <p:cNvSpPr/>
          <p:nvPr/>
        </p:nvSpPr>
        <p:spPr>
          <a:xfrm rot="5400000">
            <a:off x="8845615" y="2441609"/>
            <a:ext cx="50018" cy="1214203"/>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19" name="object 6">
            <a:extLst>
              <a:ext uri="{FF2B5EF4-FFF2-40B4-BE49-F238E27FC236}">
                <a16:creationId xmlns:a16="http://schemas.microsoft.com/office/drawing/2014/main" id="{AFC27133-6598-3A3B-55C1-5F35F410C382}"/>
              </a:ext>
            </a:extLst>
          </p:cNvPr>
          <p:cNvSpPr/>
          <p:nvPr/>
        </p:nvSpPr>
        <p:spPr>
          <a:xfrm rot="5400000">
            <a:off x="8826506" y="2920668"/>
            <a:ext cx="88236" cy="3695700"/>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20" name="TextBox 19">
            <a:extLst>
              <a:ext uri="{FF2B5EF4-FFF2-40B4-BE49-F238E27FC236}">
                <a16:creationId xmlns:a16="http://schemas.microsoft.com/office/drawing/2014/main" id="{18220AF2-65F2-0126-575A-D8104CBCDD7F}"/>
              </a:ext>
            </a:extLst>
          </p:cNvPr>
          <p:cNvSpPr txBox="1"/>
          <p:nvPr/>
        </p:nvSpPr>
        <p:spPr>
          <a:xfrm>
            <a:off x="6973470" y="4370898"/>
            <a:ext cx="3794308" cy="276999"/>
          </a:xfrm>
          <a:prstGeom prst="rect">
            <a:avLst/>
          </a:prstGeom>
          <a:noFill/>
        </p:spPr>
        <p:txBody>
          <a:bodyPr wrap="none" lIns="0" tIns="0" rIns="0" bIns="0" rtlCol="0">
            <a:spAutoFit/>
          </a:bodyPr>
          <a:lstStyle/>
          <a:p>
            <a:r>
              <a:rPr lang="en-US" b="1" dirty="0">
                <a:solidFill>
                  <a:srgbClr val="00B050"/>
                </a:solidFill>
                <a:latin typeface="Raleway" pitchFamily="2" charset="0"/>
              </a:rPr>
              <a:t>TECHNOLOGY, MEDIA &amp; TELECOM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hlinkClick r:id="rId2"/>
          </p:cNvPr>
          <p:cNvPicPr/>
          <p:nvPr/>
        </p:nvPicPr>
        <p:blipFill>
          <a:blip r:embed="rId3" cstate="print"/>
          <a:stretch>
            <a:fillRect/>
          </a:stretch>
        </p:blipFill>
        <p:spPr>
          <a:xfrm>
            <a:off x="10809274" y="2673872"/>
            <a:ext cx="881983" cy="467319"/>
          </a:xfrm>
          <a:prstGeom prst="rect">
            <a:avLst/>
          </a:prstGeom>
        </p:spPr>
      </p:pic>
      <p:pic>
        <p:nvPicPr>
          <p:cNvPr id="6" name="object 6">
            <a:hlinkClick r:id="rId4"/>
          </p:cNvPr>
          <p:cNvPicPr/>
          <p:nvPr/>
        </p:nvPicPr>
        <p:blipFill>
          <a:blip r:embed="rId5" cstate="print"/>
          <a:stretch>
            <a:fillRect/>
          </a:stretch>
        </p:blipFill>
        <p:spPr>
          <a:xfrm>
            <a:off x="3401431" y="5037761"/>
            <a:ext cx="1733148" cy="298007"/>
          </a:xfrm>
          <a:prstGeom prst="rect">
            <a:avLst/>
          </a:prstGeom>
        </p:spPr>
      </p:pic>
      <p:grpSp>
        <p:nvGrpSpPr>
          <p:cNvPr id="10" name="object 10"/>
          <p:cNvGrpSpPr/>
          <p:nvPr/>
        </p:nvGrpSpPr>
        <p:grpSpPr>
          <a:xfrm>
            <a:off x="295799" y="302396"/>
            <a:ext cx="856655" cy="696516"/>
            <a:chOff x="488597" y="185176"/>
            <a:chExt cx="913765" cy="742950"/>
          </a:xfrm>
        </p:grpSpPr>
        <p:pic>
          <p:nvPicPr>
            <p:cNvPr id="11" name="object 11"/>
            <p:cNvPicPr/>
            <p:nvPr/>
          </p:nvPicPr>
          <p:blipFill>
            <a:blip r:embed="rId6" cstate="print"/>
            <a:stretch>
              <a:fillRect/>
            </a:stretch>
          </p:blipFill>
          <p:spPr>
            <a:xfrm>
              <a:off x="488597" y="185176"/>
              <a:ext cx="866774" cy="742949"/>
            </a:xfrm>
            <a:prstGeom prst="rect">
              <a:avLst/>
            </a:prstGeom>
          </p:spPr>
        </p:pic>
        <p:sp>
          <p:nvSpPr>
            <p:cNvPr id="12" name="object 12"/>
            <p:cNvSpPr/>
            <p:nvPr/>
          </p:nvSpPr>
          <p:spPr>
            <a:xfrm>
              <a:off x="1289932" y="263201"/>
              <a:ext cx="112395" cy="660400"/>
            </a:xfrm>
            <a:custGeom>
              <a:avLst/>
              <a:gdLst/>
              <a:ahLst/>
              <a:cxnLst/>
              <a:rect l="l" t="t" r="r" b="b"/>
              <a:pathLst>
                <a:path w="112394" h="660400">
                  <a:moveTo>
                    <a:pt x="112381" y="660241"/>
                  </a:moveTo>
                  <a:lnTo>
                    <a:pt x="0" y="660241"/>
                  </a:lnTo>
                  <a:lnTo>
                    <a:pt x="0" y="0"/>
                  </a:lnTo>
                  <a:lnTo>
                    <a:pt x="112381" y="0"/>
                  </a:lnTo>
                  <a:lnTo>
                    <a:pt x="112381" y="660241"/>
                  </a:lnTo>
                  <a:close/>
                </a:path>
              </a:pathLst>
            </a:custGeom>
            <a:solidFill>
              <a:srgbClr val="FFFFFF"/>
            </a:solidFill>
          </p:spPr>
          <p:txBody>
            <a:bodyPr wrap="square" lIns="0" tIns="0" rIns="0" bIns="0" rtlCol="0"/>
            <a:lstStyle/>
            <a:p>
              <a:endParaRPr sz="1688"/>
            </a:p>
          </p:txBody>
        </p:sp>
      </p:grpSp>
      <p:sp>
        <p:nvSpPr>
          <p:cNvPr id="13" name="object 13"/>
          <p:cNvSpPr/>
          <p:nvPr/>
        </p:nvSpPr>
        <p:spPr>
          <a:xfrm rot="16200000">
            <a:off x="3323146" y="-1183534"/>
            <a:ext cx="0" cy="4286845"/>
          </a:xfrm>
          <a:custGeom>
            <a:avLst/>
            <a:gdLst/>
            <a:ahLst/>
            <a:cxnLst/>
            <a:rect l="l" t="t" r="r" b="b"/>
            <a:pathLst>
              <a:path h="4572635">
                <a:moveTo>
                  <a:pt x="0" y="4572064"/>
                </a:moveTo>
                <a:lnTo>
                  <a:pt x="0" y="0"/>
                </a:lnTo>
              </a:path>
            </a:pathLst>
          </a:custGeom>
          <a:ln w="38103">
            <a:solidFill>
              <a:srgbClr val="36B629"/>
            </a:solidFill>
          </a:ln>
        </p:spPr>
        <p:txBody>
          <a:bodyPr wrap="square" lIns="0" tIns="0" rIns="0" bIns="0" rtlCol="0"/>
          <a:lstStyle/>
          <a:p>
            <a:endParaRPr sz="1688"/>
          </a:p>
        </p:txBody>
      </p:sp>
      <p:sp>
        <p:nvSpPr>
          <p:cNvPr id="15" name="object 15"/>
          <p:cNvSpPr txBox="1"/>
          <p:nvPr/>
        </p:nvSpPr>
        <p:spPr>
          <a:xfrm>
            <a:off x="5653841" y="2099017"/>
            <a:ext cx="1563686" cy="442909"/>
          </a:xfrm>
          <a:prstGeom prst="rect">
            <a:avLst/>
          </a:prstGeom>
        </p:spPr>
        <p:txBody>
          <a:bodyPr vert="horz" wrap="square" lIns="0" tIns="0" rIns="0" bIns="0" rtlCol="0">
            <a:spAutoFit/>
          </a:bodyPr>
          <a:lstStyle/>
          <a:p>
            <a:pPr marL="11906">
              <a:spcBef>
                <a:spcPts val="94"/>
              </a:spcBef>
            </a:pPr>
            <a:r>
              <a:rPr sz="2800" b="1" dirty="0">
                <a:solidFill>
                  <a:srgbClr val="535353"/>
                </a:solidFill>
                <a:latin typeface="Raleway" pitchFamily="2" charset="0"/>
                <a:cs typeface="Arial Narrow"/>
              </a:rPr>
              <a:t>ENERGY</a:t>
            </a:r>
            <a:endParaRPr sz="2800" dirty="0">
              <a:latin typeface="Raleway" pitchFamily="2" charset="0"/>
              <a:cs typeface="Arial Narrow"/>
            </a:endParaRPr>
          </a:p>
        </p:txBody>
      </p:sp>
      <p:sp>
        <p:nvSpPr>
          <p:cNvPr id="16" name="object 16"/>
          <p:cNvSpPr txBox="1"/>
          <p:nvPr/>
        </p:nvSpPr>
        <p:spPr>
          <a:xfrm>
            <a:off x="382997" y="2094206"/>
            <a:ext cx="4668085" cy="442909"/>
          </a:xfrm>
          <a:prstGeom prst="rect">
            <a:avLst/>
          </a:prstGeom>
        </p:spPr>
        <p:txBody>
          <a:bodyPr vert="horz" wrap="square" lIns="0" tIns="0" rIns="0" bIns="0" rtlCol="0">
            <a:spAutoFit/>
          </a:bodyPr>
          <a:lstStyle/>
          <a:p>
            <a:pPr marL="11906">
              <a:spcBef>
                <a:spcPts val="94"/>
              </a:spcBef>
            </a:pPr>
            <a:r>
              <a:rPr sz="2800" b="1" dirty="0">
                <a:solidFill>
                  <a:srgbClr val="535353"/>
                </a:solidFill>
                <a:latin typeface="Raleway" pitchFamily="2" charset="0"/>
                <a:cs typeface="Arial Narrow"/>
              </a:rPr>
              <a:t>AEROSPACE</a:t>
            </a:r>
            <a:r>
              <a:rPr lang="en-US" sz="2800" b="1" dirty="0">
                <a:solidFill>
                  <a:srgbClr val="535353"/>
                </a:solidFill>
                <a:latin typeface="Raleway" pitchFamily="2" charset="0"/>
                <a:cs typeface="Arial Narrow"/>
              </a:rPr>
              <a:t> &amp; LOGISTICS</a:t>
            </a:r>
            <a:endParaRPr sz="2800" dirty="0">
              <a:latin typeface="Raleway" pitchFamily="2" charset="0"/>
              <a:cs typeface="Arial Narrow"/>
            </a:endParaRPr>
          </a:p>
        </p:txBody>
      </p:sp>
      <p:sp>
        <p:nvSpPr>
          <p:cNvPr id="17" name="object 17"/>
          <p:cNvSpPr txBox="1"/>
          <p:nvPr/>
        </p:nvSpPr>
        <p:spPr>
          <a:xfrm>
            <a:off x="8985581" y="2093268"/>
            <a:ext cx="2616014" cy="442909"/>
          </a:xfrm>
          <a:prstGeom prst="rect">
            <a:avLst/>
          </a:prstGeom>
        </p:spPr>
        <p:txBody>
          <a:bodyPr vert="horz" wrap="square" lIns="0" tIns="0" rIns="0" bIns="0" rtlCol="0">
            <a:spAutoFit/>
          </a:bodyPr>
          <a:lstStyle/>
          <a:p>
            <a:pPr marL="11906">
              <a:spcBef>
                <a:spcPts val="94"/>
              </a:spcBef>
            </a:pPr>
            <a:r>
              <a:rPr sz="2800" b="1" dirty="0">
                <a:solidFill>
                  <a:srgbClr val="535353"/>
                </a:solidFill>
                <a:latin typeface="Raleway" pitchFamily="2" charset="0"/>
                <a:cs typeface="Arial Narrow"/>
              </a:rPr>
              <a:t>ENGINEERING</a:t>
            </a:r>
            <a:endParaRPr sz="2800" dirty="0">
              <a:latin typeface="Raleway" pitchFamily="2" charset="0"/>
              <a:cs typeface="Arial Narrow"/>
            </a:endParaRPr>
          </a:p>
        </p:txBody>
      </p:sp>
      <p:sp>
        <p:nvSpPr>
          <p:cNvPr id="23" name="TextBox 22">
            <a:extLst>
              <a:ext uri="{FF2B5EF4-FFF2-40B4-BE49-F238E27FC236}">
                <a16:creationId xmlns:a16="http://schemas.microsoft.com/office/drawing/2014/main" id="{B8751223-7AED-FD58-F7F2-E2F93FF335B8}"/>
              </a:ext>
            </a:extLst>
          </p:cNvPr>
          <p:cNvSpPr txBox="1"/>
          <p:nvPr/>
        </p:nvSpPr>
        <p:spPr>
          <a:xfrm>
            <a:off x="1081611" y="373834"/>
            <a:ext cx="7500938" cy="553998"/>
          </a:xfrm>
          <a:prstGeom prst="rect">
            <a:avLst/>
          </a:prstGeom>
          <a:noFill/>
        </p:spPr>
        <p:txBody>
          <a:bodyPr wrap="square">
            <a:spAutoFit/>
          </a:bodyPr>
          <a:lstStyle/>
          <a:p>
            <a:r>
              <a:rPr lang="en-US" sz="3000" b="1" dirty="0">
                <a:solidFill>
                  <a:srgbClr val="535353"/>
                </a:solidFill>
                <a:latin typeface="Raleway" pitchFamily="2" charset="0"/>
                <a:cs typeface="Arial Narrow"/>
              </a:rPr>
              <a:t>PORTFOLIO: OPERATING COMPANIES</a:t>
            </a:r>
            <a:endParaRPr lang="en-US" sz="3000" b="1" dirty="0"/>
          </a:p>
        </p:txBody>
      </p:sp>
      <p:sp>
        <p:nvSpPr>
          <p:cNvPr id="14" name="TextBox 13">
            <a:extLst>
              <a:ext uri="{FF2B5EF4-FFF2-40B4-BE49-F238E27FC236}">
                <a16:creationId xmlns:a16="http://schemas.microsoft.com/office/drawing/2014/main" id="{A93CB133-07F0-B423-34BE-A505272A64F3}"/>
              </a:ext>
            </a:extLst>
          </p:cNvPr>
          <p:cNvSpPr txBox="1"/>
          <p:nvPr/>
        </p:nvSpPr>
        <p:spPr>
          <a:xfrm>
            <a:off x="3227333" y="4384125"/>
            <a:ext cx="5897448" cy="430887"/>
          </a:xfrm>
          <a:prstGeom prst="rect">
            <a:avLst/>
          </a:prstGeom>
          <a:noFill/>
        </p:spPr>
        <p:txBody>
          <a:bodyPr wrap="none" lIns="0" tIns="0" rIns="0" bIns="0" rtlCol="0">
            <a:spAutoFit/>
          </a:bodyPr>
          <a:lstStyle/>
          <a:p>
            <a:r>
              <a:rPr lang="en-US" sz="2800" b="1" dirty="0">
                <a:solidFill>
                  <a:schemeClr val="tx1">
                    <a:lumMod val="75000"/>
                    <a:lumOff val="25000"/>
                  </a:schemeClr>
                </a:solidFill>
                <a:latin typeface="Raleway" pitchFamily="2" charset="0"/>
              </a:rPr>
              <a:t>TECHNOLOGY, MEDIA &amp; TELECOM</a:t>
            </a:r>
          </a:p>
        </p:txBody>
      </p:sp>
      <p:sp>
        <p:nvSpPr>
          <p:cNvPr id="22" name="object 6">
            <a:extLst>
              <a:ext uri="{FF2B5EF4-FFF2-40B4-BE49-F238E27FC236}">
                <a16:creationId xmlns:a16="http://schemas.microsoft.com/office/drawing/2014/main" id="{12BE6D88-BF79-FF07-B63A-3A80F3BD8734}"/>
              </a:ext>
            </a:extLst>
          </p:cNvPr>
          <p:cNvSpPr/>
          <p:nvPr/>
        </p:nvSpPr>
        <p:spPr>
          <a:xfrm rot="5400000">
            <a:off x="2346737" y="561348"/>
            <a:ext cx="96487" cy="4023967"/>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26" name="object 6">
            <a:extLst>
              <a:ext uri="{FF2B5EF4-FFF2-40B4-BE49-F238E27FC236}">
                <a16:creationId xmlns:a16="http://schemas.microsoft.com/office/drawing/2014/main" id="{16D7CE80-01F6-3109-CEBE-4FC345646E05}"/>
              </a:ext>
            </a:extLst>
          </p:cNvPr>
          <p:cNvSpPr/>
          <p:nvPr/>
        </p:nvSpPr>
        <p:spPr>
          <a:xfrm rot="5400000">
            <a:off x="6381777" y="1828460"/>
            <a:ext cx="59784" cy="1451265"/>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27" name="object 6">
            <a:extLst>
              <a:ext uri="{FF2B5EF4-FFF2-40B4-BE49-F238E27FC236}">
                <a16:creationId xmlns:a16="http://schemas.microsoft.com/office/drawing/2014/main" id="{0B090D1D-7C3E-A54E-252E-31C113CE2204}"/>
              </a:ext>
            </a:extLst>
          </p:cNvPr>
          <p:cNvSpPr/>
          <p:nvPr/>
        </p:nvSpPr>
        <p:spPr>
          <a:xfrm rot="5400000" flipH="1">
            <a:off x="10178357" y="1311765"/>
            <a:ext cx="49950" cy="2359718"/>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28" name="object 6">
            <a:extLst>
              <a:ext uri="{FF2B5EF4-FFF2-40B4-BE49-F238E27FC236}">
                <a16:creationId xmlns:a16="http://schemas.microsoft.com/office/drawing/2014/main" id="{07CB2838-4DB4-239A-20EE-4DC14C2EA857}"/>
              </a:ext>
            </a:extLst>
          </p:cNvPr>
          <p:cNvSpPr/>
          <p:nvPr/>
        </p:nvSpPr>
        <p:spPr>
          <a:xfrm rot="5400000">
            <a:off x="5825477" y="2211756"/>
            <a:ext cx="276394" cy="5472682"/>
          </a:xfrm>
          <a:custGeom>
            <a:avLst/>
            <a:gdLst/>
            <a:ahLst/>
            <a:cxnLst/>
            <a:rect l="l" t="t" r="r" b="b"/>
            <a:pathLst>
              <a:path h="3467100">
                <a:moveTo>
                  <a:pt x="0" y="3467106"/>
                </a:moveTo>
                <a:lnTo>
                  <a:pt x="0" y="0"/>
                </a:lnTo>
              </a:path>
            </a:pathLst>
          </a:custGeom>
          <a:ln w="12700">
            <a:solidFill>
              <a:srgbClr val="36B629"/>
            </a:solidFill>
          </a:ln>
        </p:spPr>
        <p:txBody>
          <a:bodyPr wrap="square" lIns="0" tIns="0" rIns="0" bIns="0" rtlCol="0"/>
          <a:lstStyle/>
          <a:p>
            <a:endParaRPr sz="1688"/>
          </a:p>
        </p:txBody>
      </p:sp>
      <p:sp>
        <p:nvSpPr>
          <p:cNvPr id="30" name="object 15">
            <a:extLst>
              <a:ext uri="{FF2B5EF4-FFF2-40B4-BE49-F238E27FC236}">
                <a16:creationId xmlns:a16="http://schemas.microsoft.com/office/drawing/2014/main" id="{CC5A4906-4DCF-9091-7E23-46C40708A676}"/>
              </a:ext>
            </a:extLst>
          </p:cNvPr>
          <p:cNvSpPr txBox="1">
            <a:spLocks/>
          </p:cNvSpPr>
          <p:nvPr/>
        </p:nvSpPr>
        <p:spPr>
          <a:xfrm>
            <a:off x="5630991" y="6417085"/>
            <a:ext cx="211454" cy="174625"/>
          </a:xfrm>
          <a:prstGeom prst="rect">
            <a:avLst/>
          </a:prstGeom>
        </p:spPr>
        <p:txBody>
          <a:bodyPr vert="horz" wrap="square" lIns="0" tIns="0" rIns="0" bIns="0" rtlCol="0">
            <a:spAutoFit/>
          </a:bodyPr>
          <a:lstStyle>
            <a:defPPr>
              <a:defRPr lang="en-US" kern="0"/>
            </a:defPPr>
            <a:lvl1pPr marL="0" algn="l" defTabSz="914400" rtl="0" eaLnBrk="1" latinLnBrk="0" hangingPunct="1">
              <a:defRPr sz="1000" b="0" i="0" kern="1200">
                <a:solidFill>
                  <a:srgbClr val="18323C"/>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6040">
              <a:spcBef>
                <a:spcPts val="40"/>
              </a:spcBef>
            </a:pPr>
            <a:fld id="{81D60167-4931-47E6-BA6A-407CBD079E47}" type="slidenum">
              <a:rPr lang="en-US" spc="-5" smtClean="0"/>
              <a:pPr marL="66040">
                <a:spcBef>
                  <a:spcPts val="40"/>
                </a:spcBef>
              </a:pPr>
              <a:t>3</a:t>
            </a:fld>
            <a:endParaRPr lang="en-US" spc="-5" dirty="0"/>
          </a:p>
        </p:txBody>
      </p:sp>
      <p:sp>
        <p:nvSpPr>
          <p:cNvPr id="31" name="object 16">
            <a:extLst>
              <a:ext uri="{FF2B5EF4-FFF2-40B4-BE49-F238E27FC236}">
                <a16:creationId xmlns:a16="http://schemas.microsoft.com/office/drawing/2014/main" id="{3C7B60EF-D3A7-78BD-EEB5-480E6F206AAA}"/>
              </a:ext>
            </a:extLst>
          </p:cNvPr>
          <p:cNvSpPr txBox="1">
            <a:spLocks/>
          </p:cNvSpPr>
          <p:nvPr/>
        </p:nvSpPr>
        <p:spPr>
          <a:xfrm>
            <a:off x="10110632" y="6529183"/>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a:t>STRICTLY</a:t>
            </a:r>
            <a:r>
              <a:rPr lang="en-US" spc="120"/>
              <a:t> </a:t>
            </a:r>
            <a:r>
              <a:rPr lang="en-US" spc="90"/>
              <a:t>PRIVATE</a:t>
            </a:r>
            <a:r>
              <a:rPr lang="en-US" spc="120"/>
              <a:t> </a:t>
            </a:r>
            <a:r>
              <a:rPr lang="en-US"/>
              <a:t>&amp;</a:t>
            </a:r>
            <a:r>
              <a:rPr lang="en-US" spc="120"/>
              <a:t> </a:t>
            </a:r>
            <a:r>
              <a:rPr lang="en-US" spc="100"/>
              <a:t>CONFIDENTIAL</a:t>
            </a:r>
            <a:r>
              <a:rPr lang="en-US" spc="125"/>
              <a:t> </a:t>
            </a:r>
            <a:r>
              <a:rPr lang="en-US" spc="40"/>
              <a:t>2023</a:t>
            </a:r>
            <a:endParaRPr lang="en-US" spc="38" dirty="0"/>
          </a:p>
        </p:txBody>
      </p:sp>
      <p:pic>
        <p:nvPicPr>
          <p:cNvPr id="21" name="Picture 20" descr="A logo with blue and green arrows&#10;&#10;Description automatically generated">
            <a:hlinkClick r:id="rId7"/>
            <a:extLst>
              <a:ext uri="{FF2B5EF4-FFF2-40B4-BE49-F238E27FC236}">
                <a16:creationId xmlns:a16="http://schemas.microsoft.com/office/drawing/2014/main" id="{AD8F04BD-5F4F-44D4-DCE5-11B4E6E5A597}"/>
              </a:ext>
            </a:extLst>
          </p:cNvPr>
          <p:cNvPicPr>
            <a:picLocks noChangeAspect="1"/>
          </p:cNvPicPr>
          <p:nvPr/>
        </p:nvPicPr>
        <p:blipFill rotWithShape="1">
          <a:blip r:embed="rId8">
            <a:extLst>
              <a:ext uri="{28A0092B-C50C-407E-A947-70E740481C1C}">
                <a14:useLocalDpi xmlns:a14="http://schemas.microsoft.com/office/drawing/2010/main" val="0"/>
              </a:ext>
            </a:extLst>
          </a:blip>
          <a:srcRect t="9916" b="8086"/>
          <a:stretch/>
        </p:blipFill>
        <p:spPr>
          <a:xfrm>
            <a:off x="4770999" y="2706715"/>
            <a:ext cx="1584751" cy="679958"/>
          </a:xfrm>
          <a:prstGeom prst="rect">
            <a:avLst/>
          </a:prstGeom>
        </p:spPr>
      </p:pic>
      <p:pic>
        <p:nvPicPr>
          <p:cNvPr id="3" name="Picture 2" descr="A logo for a company&#10;&#10;Description automatically generated">
            <a:extLst>
              <a:ext uri="{FF2B5EF4-FFF2-40B4-BE49-F238E27FC236}">
                <a16:creationId xmlns:a16="http://schemas.microsoft.com/office/drawing/2014/main" id="{BF246AEB-72EB-1D18-35CE-D0104915059D}"/>
              </a:ext>
            </a:extLst>
          </p:cNvPr>
          <p:cNvPicPr>
            <a:picLocks noChangeAspect="1"/>
          </p:cNvPicPr>
          <p:nvPr/>
        </p:nvPicPr>
        <p:blipFill rotWithShape="1">
          <a:blip r:embed="rId9">
            <a:extLst>
              <a:ext uri="{28A0092B-C50C-407E-A947-70E740481C1C}">
                <a14:useLocalDpi xmlns:a14="http://schemas.microsoft.com/office/drawing/2010/main" val="0"/>
              </a:ext>
            </a:extLst>
          </a:blip>
          <a:srcRect l="3424" t="29940" r="2941" b="28402"/>
          <a:stretch/>
        </p:blipFill>
        <p:spPr>
          <a:xfrm>
            <a:off x="1728140" y="2662149"/>
            <a:ext cx="2355990" cy="547679"/>
          </a:xfrm>
          <a:prstGeom prst="rect">
            <a:avLst/>
          </a:prstGeom>
        </p:spPr>
      </p:pic>
      <p:pic>
        <p:nvPicPr>
          <p:cNvPr id="5" name="Picture 4" descr="A blue and black logo&#10;&#10;Description automatically generated">
            <a:extLst>
              <a:ext uri="{FF2B5EF4-FFF2-40B4-BE49-F238E27FC236}">
                <a16:creationId xmlns:a16="http://schemas.microsoft.com/office/drawing/2014/main" id="{3B12D828-F5F2-3174-0B4C-09B1D07EA6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796" y="2650668"/>
            <a:ext cx="553502" cy="553502"/>
          </a:xfrm>
          <a:prstGeom prst="rect">
            <a:avLst/>
          </a:prstGeom>
        </p:spPr>
      </p:pic>
      <p:pic>
        <p:nvPicPr>
          <p:cNvPr id="18" name="Picture 17" descr="A logo with text on it&#10;&#10;Description automatically generated">
            <a:extLst>
              <a:ext uri="{FF2B5EF4-FFF2-40B4-BE49-F238E27FC236}">
                <a16:creationId xmlns:a16="http://schemas.microsoft.com/office/drawing/2014/main" id="{FA29CE12-FABA-6D6D-1765-14A332CBD3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3485" y="2807760"/>
            <a:ext cx="1454443" cy="642379"/>
          </a:xfrm>
          <a:prstGeom prst="rect">
            <a:avLst/>
          </a:prstGeom>
        </p:spPr>
      </p:pic>
      <p:pic>
        <p:nvPicPr>
          <p:cNvPr id="32" name="Picture 31" descr="Text&#10;&#10;Description automatically generated with low confidence">
            <a:extLst>
              <a:ext uri="{FF2B5EF4-FFF2-40B4-BE49-F238E27FC236}">
                <a16:creationId xmlns:a16="http://schemas.microsoft.com/office/drawing/2014/main" id="{0B330CB1-EB8D-356C-48CB-248E8D21BB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591" y="6355500"/>
            <a:ext cx="1399847" cy="385000"/>
          </a:xfrm>
          <a:prstGeom prst="rect">
            <a:avLst/>
          </a:prstGeom>
        </p:spPr>
      </p:pic>
      <p:pic>
        <p:nvPicPr>
          <p:cNvPr id="25" name="Picture 24" descr="A blue and black logo&#10;&#10;AI-generated content may be incorrect.">
            <a:extLst>
              <a:ext uri="{FF2B5EF4-FFF2-40B4-BE49-F238E27FC236}">
                <a16:creationId xmlns:a16="http://schemas.microsoft.com/office/drawing/2014/main" id="{B193F05C-DDE8-4A54-C0FD-AC5A2B317F08}"/>
              </a:ext>
            </a:extLst>
          </p:cNvPr>
          <p:cNvPicPr>
            <a:picLocks noChangeAspect="1"/>
          </p:cNvPicPr>
          <p:nvPr/>
        </p:nvPicPr>
        <p:blipFill>
          <a:blip r:embed="rId13">
            <a:extLst>
              <a:ext uri="{28A0092B-C50C-407E-A947-70E740481C1C}">
                <a14:useLocalDpi xmlns:a14="http://schemas.microsoft.com/office/drawing/2010/main" val="0"/>
              </a:ext>
            </a:extLst>
          </a:blip>
          <a:srcRect t="24444" b="24028"/>
          <a:stretch>
            <a:fillRect/>
          </a:stretch>
        </p:blipFill>
        <p:spPr>
          <a:xfrm>
            <a:off x="5274829" y="4906561"/>
            <a:ext cx="2064104" cy="598545"/>
          </a:xfrm>
          <a:prstGeom prst="rect">
            <a:avLst/>
          </a:prstGeom>
        </p:spPr>
      </p:pic>
      <p:pic>
        <p:nvPicPr>
          <p:cNvPr id="29" name="Picture 28" descr="A blue and black logo&#10;&#10;AI-generated content may be incorrect.">
            <a:extLst>
              <a:ext uri="{FF2B5EF4-FFF2-40B4-BE49-F238E27FC236}">
                <a16:creationId xmlns:a16="http://schemas.microsoft.com/office/drawing/2014/main" id="{21E922A1-A460-E98D-3C75-3D8896322D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8249" y="3351458"/>
            <a:ext cx="1456565" cy="408530"/>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4F862463-34E4-1183-CDB1-925BAF0D9C44}"/>
              </a:ext>
            </a:extLst>
          </p:cNvPr>
          <p:cNvPicPr>
            <a:picLocks noChangeAspect="1"/>
          </p:cNvPicPr>
          <p:nvPr/>
        </p:nvPicPr>
        <p:blipFill>
          <a:blip r:embed="rId15">
            <a:extLst>
              <a:ext uri="{28A0092B-C50C-407E-A947-70E740481C1C}">
                <a14:useLocalDpi xmlns:a14="http://schemas.microsoft.com/office/drawing/2010/main" val="0"/>
              </a:ext>
            </a:extLst>
          </a:blip>
          <a:srcRect l="6402" t="12185" r="2803" b="13993"/>
          <a:stretch>
            <a:fillRect/>
          </a:stretch>
        </p:blipFill>
        <p:spPr>
          <a:xfrm>
            <a:off x="8722427" y="2677885"/>
            <a:ext cx="1852550" cy="492827"/>
          </a:xfrm>
          <a:prstGeom prst="rect">
            <a:avLst/>
          </a:prstGeom>
        </p:spPr>
      </p:pic>
      <p:pic>
        <p:nvPicPr>
          <p:cNvPr id="7" name="Picture 6" descr="A logo with black text&#10;&#10;AI-generated content may be incorrect.">
            <a:extLst>
              <a:ext uri="{FF2B5EF4-FFF2-40B4-BE49-F238E27FC236}">
                <a16:creationId xmlns:a16="http://schemas.microsoft.com/office/drawing/2014/main" id="{EBE353C3-3F0E-C279-88B1-9817F9199626}"/>
              </a:ext>
            </a:extLst>
          </p:cNvPr>
          <p:cNvPicPr>
            <a:picLocks noChangeAspect="1"/>
          </p:cNvPicPr>
          <p:nvPr/>
        </p:nvPicPr>
        <p:blipFill>
          <a:blip r:embed="rId16">
            <a:extLst>
              <a:ext uri="{28A0092B-C50C-407E-A947-70E740481C1C}">
                <a14:useLocalDpi xmlns:a14="http://schemas.microsoft.com/office/drawing/2010/main" val="0"/>
              </a:ext>
            </a:extLst>
          </a:blip>
          <a:srcRect l="8402" t="21083" r="8816" b="20814"/>
          <a:stretch>
            <a:fillRect/>
          </a:stretch>
        </p:blipFill>
        <p:spPr>
          <a:xfrm>
            <a:off x="7741463" y="4991387"/>
            <a:ext cx="1175656" cy="432462"/>
          </a:xfrm>
          <a:prstGeom prst="rect">
            <a:avLst/>
          </a:prstGeom>
        </p:spPr>
      </p:pic>
      <p:pic>
        <p:nvPicPr>
          <p:cNvPr id="9" name="Picture 8" descr="A grey text on a white background&#10;&#10;AI-generated content may be incorrect.">
            <a:extLst>
              <a:ext uri="{FF2B5EF4-FFF2-40B4-BE49-F238E27FC236}">
                <a16:creationId xmlns:a16="http://schemas.microsoft.com/office/drawing/2014/main" id="{0B4E883C-FBB0-0FA5-98A2-042A2BAA4AA2}"/>
              </a:ext>
            </a:extLst>
          </p:cNvPr>
          <p:cNvPicPr>
            <a:picLocks noChangeAspect="1"/>
          </p:cNvPicPr>
          <p:nvPr/>
        </p:nvPicPr>
        <p:blipFill>
          <a:blip r:embed="rId17">
            <a:extLst>
              <a:ext uri="{28A0092B-C50C-407E-A947-70E740481C1C}">
                <a14:useLocalDpi xmlns:a14="http://schemas.microsoft.com/office/drawing/2010/main" val="0"/>
              </a:ext>
            </a:extLst>
          </a:blip>
          <a:srcRect l="3327" t="35366" r="3120" b="35197"/>
          <a:stretch>
            <a:fillRect/>
          </a:stretch>
        </p:blipFill>
        <p:spPr>
          <a:xfrm>
            <a:off x="9632137" y="3270836"/>
            <a:ext cx="1539470" cy="2421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EE0D09-C640-16BA-D5AA-57DDCF8E12C2}"/>
              </a:ext>
            </a:extLst>
          </p:cNvPr>
          <p:cNvPicPr>
            <a:picLocks noChangeAspect="1"/>
          </p:cNvPicPr>
          <p:nvPr/>
        </p:nvPicPr>
        <p:blipFill>
          <a:blip r:embed="rId2">
            <a:extLst>
              <a:ext uri="{28A0092B-C50C-407E-A947-70E740481C1C}">
                <a14:useLocalDpi xmlns:a14="http://schemas.microsoft.com/office/drawing/2010/main" val="0"/>
              </a:ext>
            </a:extLst>
          </a:blip>
          <a:srcRect l="444"/>
          <a:stretch/>
        </p:blipFill>
        <p:spPr>
          <a:xfrm flipH="1">
            <a:off x="-2" y="0"/>
            <a:ext cx="12192001" cy="6858000"/>
          </a:xfrm>
          <a:prstGeom prst="rect">
            <a:avLst/>
          </a:prstGeom>
        </p:spPr>
      </p:pic>
      <p:sp>
        <p:nvSpPr>
          <p:cNvPr id="5" name="Rectangle 4">
            <a:extLst>
              <a:ext uri="{FF2B5EF4-FFF2-40B4-BE49-F238E27FC236}">
                <a16:creationId xmlns:a16="http://schemas.microsoft.com/office/drawing/2014/main" id="{FD300E4C-865C-E594-20DA-6EF8EA453BA2}"/>
              </a:ext>
            </a:extLst>
          </p:cNvPr>
          <p:cNvSpPr/>
          <p:nvPr/>
        </p:nvSpPr>
        <p:spPr>
          <a:xfrm rot="10800000">
            <a:off x="0" y="-5644"/>
            <a:ext cx="5288844" cy="6858000"/>
          </a:xfrm>
          <a:prstGeom prst="rect">
            <a:avLst/>
          </a:prstGeom>
          <a:gradFill>
            <a:gsLst>
              <a:gs pos="0">
                <a:schemeClr val="bg1">
                  <a:alpha val="0"/>
                </a:schemeClr>
              </a:gs>
              <a:gs pos="87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 name="Picture 5" descr="A blue and black logo&#10;&#10;Description automatically generated">
            <a:extLst>
              <a:ext uri="{FF2B5EF4-FFF2-40B4-BE49-F238E27FC236}">
                <a16:creationId xmlns:a16="http://schemas.microsoft.com/office/drawing/2014/main" id="{6A2BBF6A-BE3F-9B50-F6DE-127A2E8B2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23" y="294655"/>
            <a:ext cx="1989640" cy="1989640"/>
          </a:xfrm>
          <a:prstGeom prst="rect">
            <a:avLst/>
          </a:prstGeom>
        </p:spPr>
      </p:pic>
      <p:sp>
        <p:nvSpPr>
          <p:cNvPr id="7" name="TextBox 6">
            <a:extLst>
              <a:ext uri="{FF2B5EF4-FFF2-40B4-BE49-F238E27FC236}">
                <a16:creationId xmlns:a16="http://schemas.microsoft.com/office/drawing/2014/main" id="{B15DF673-B724-63BE-ADDF-6CE1E8439BAB}"/>
              </a:ext>
            </a:extLst>
          </p:cNvPr>
          <p:cNvSpPr txBox="1"/>
          <p:nvPr/>
        </p:nvSpPr>
        <p:spPr>
          <a:xfrm>
            <a:off x="332029" y="2371704"/>
            <a:ext cx="2321469" cy="369332"/>
          </a:xfrm>
          <a:prstGeom prst="rect">
            <a:avLst/>
          </a:prstGeom>
          <a:noFill/>
        </p:spPr>
        <p:txBody>
          <a:bodyPr wrap="none" rtlCol="0">
            <a:spAutoFit/>
          </a:bodyPr>
          <a:lstStyle/>
          <a:p>
            <a:r>
              <a:rPr lang="en-US" b="1" dirty="0">
                <a:solidFill>
                  <a:srgbClr val="0D395E"/>
                </a:solidFill>
                <a:latin typeface="Avenir Heavy" panose="020B0703020203020204" pitchFamily="34" charset="0"/>
              </a:rPr>
              <a:t>BUTLER NATIONAL</a:t>
            </a:r>
          </a:p>
        </p:txBody>
      </p:sp>
      <p:sp>
        <p:nvSpPr>
          <p:cNvPr id="8" name="TextBox 7">
            <a:extLst>
              <a:ext uri="{FF2B5EF4-FFF2-40B4-BE49-F238E27FC236}">
                <a16:creationId xmlns:a16="http://schemas.microsoft.com/office/drawing/2014/main" id="{F142DC98-D33B-078D-F6C2-20333108E8B5}"/>
              </a:ext>
            </a:extLst>
          </p:cNvPr>
          <p:cNvSpPr txBox="1"/>
          <p:nvPr/>
        </p:nvSpPr>
        <p:spPr>
          <a:xfrm>
            <a:off x="352778" y="2928513"/>
            <a:ext cx="2943578" cy="2092881"/>
          </a:xfrm>
          <a:prstGeom prst="rect">
            <a:avLst/>
          </a:prstGeom>
          <a:noFill/>
        </p:spPr>
        <p:txBody>
          <a:bodyPr wrap="square">
            <a:spAutoFit/>
          </a:bodyPr>
          <a:lstStyle/>
          <a:p>
            <a:pPr marL="0" marR="0" rtl="0">
              <a:spcBef>
                <a:spcPts val="0"/>
              </a:spcBef>
              <a:spcAft>
                <a:spcPts val="0"/>
              </a:spcAft>
            </a:pPr>
            <a:r>
              <a:rPr lang="en-US" sz="1000" dirty="0">
                <a:solidFill>
                  <a:schemeClr val="tx1">
                    <a:lumMod val="75000"/>
                    <a:lumOff val="25000"/>
                  </a:schemeClr>
                </a:solidFill>
                <a:effectLst/>
                <a:latin typeface="Raleway" pitchFamily="2" charset="0"/>
              </a:rPr>
              <a:t>Butler National (OTCMKTS: BUK) is a leader in the growing global market for specialized aircraft structural modification, maintenance, repair and overhaul (MRO), and a recognized provider of gaming management services.</a:t>
            </a:r>
          </a:p>
          <a:p>
            <a:pPr marL="0" marR="0" rtl="0">
              <a:spcBef>
                <a:spcPts val="0"/>
              </a:spcBef>
              <a:spcAft>
                <a:spcPts val="0"/>
              </a:spcAft>
            </a:pPr>
            <a:endParaRPr lang="en-US" sz="1000" dirty="0">
              <a:solidFill>
                <a:schemeClr val="tx1">
                  <a:lumMod val="75000"/>
                  <a:lumOff val="25000"/>
                </a:schemeClr>
              </a:solidFill>
              <a:effectLst/>
              <a:latin typeface="Raleway" pitchFamily="2" charset="0"/>
            </a:endParaRPr>
          </a:p>
          <a:p>
            <a:pPr marL="0" marR="0" rtl="0">
              <a:spcBef>
                <a:spcPts val="0"/>
              </a:spcBef>
              <a:spcAft>
                <a:spcPts val="0"/>
              </a:spcAft>
            </a:pPr>
            <a:r>
              <a:rPr lang="en-US" sz="1000" dirty="0">
                <a:solidFill>
                  <a:schemeClr val="tx1">
                    <a:lumMod val="75000"/>
                    <a:lumOff val="25000"/>
                  </a:schemeClr>
                </a:solidFill>
                <a:effectLst/>
                <a:latin typeface="Raleway" pitchFamily="2" charset="0"/>
              </a:rPr>
              <a:t>Butler National operates two Federal Aviation Administration ("FAA") Repair Stations, concentrates on enhancements to Learjet, Beechcraft King Air, Cessna Caravan, Gulfstream, and other turbine powered aircraft, and designs and manufactures robust electronic controls and cabling.</a:t>
            </a:r>
          </a:p>
        </p:txBody>
      </p:sp>
      <p:cxnSp>
        <p:nvCxnSpPr>
          <p:cNvPr id="9" name="Straight Connector 8">
            <a:extLst>
              <a:ext uri="{FF2B5EF4-FFF2-40B4-BE49-F238E27FC236}">
                <a16:creationId xmlns:a16="http://schemas.microsoft.com/office/drawing/2014/main" id="{8C5FD337-7190-C3EB-DB19-EA515D313D5F}"/>
              </a:ext>
            </a:extLst>
          </p:cNvPr>
          <p:cNvCxnSpPr>
            <a:cxnSpLocks/>
          </p:cNvCxnSpPr>
          <p:nvPr/>
        </p:nvCxnSpPr>
        <p:spPr>
          <a:xfrm>
            <a:off x="434624" y="2810933"/>
            <a:ext cx="2342443"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object 16">
            <a:extLst>
              <a:ext uri="{FF2B5EF4-FFF2-40B4-BE49-F238E27FC236}">
                <a16:creationId xmlns:a16="http://schemas.microsoft.com/office/drawing/2014/main" id="{F69CD493-8B33-78A9-6B6B-B38E67D7611A}"/>
              </a:ext>
            </a:extLst>
          </p:cNvPr>
          <p:cNvSpPr txBox="1">
            <a:spLocks/>
          </p:cNvSpPr>
          <p:nvPr/>
        </p:nvSpPr>
        <p:spPr>
          <a:xfrm>
            <a:off x="10110632" y="6702032"/>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a:solidFill>
                  <a:schemeClr val="bg1"/>
                </a:solidFill>
              </a:rPr>
              <a:t>STRICTLY</a:t>
            </a:r>
            <a:r>
              <a:rPr lang="en-US" spc="120">
                <a:solidFill>
                  <a:schemeClr val="bg1"/>
                </a:solidFill>
              </a:rPr>
              <a:t> </a:t>
            </a:r>
            <a:r>
              <a:rPr lang="en-US" spc="90">
                <a:solidFill>
                  <a:schemeClr val="bg1"/>
                </a:solidFill>
              </a:rPr>
              <a:t>PRIVATE</a:t>
            </a:r>
            <a:r>
              <a:rPr lang="en-US" spc="120">
                <a:solidFill>
                  <a:schemeClr val="bg1"/>
                </a:solidFill>
              </a:rPr>
              <a:t> </a:t>
            </a:r>
            <a:r>
              <a:rPr lang="en-US">
                <a:solidFill>
                  <a:schemeClr val="bg1"/>
                </a:solidFill>
              </a:rPr>
              <a:t>&amp;</a:t>
            </a:r>
            <a:r>
              <a:rPr lang="en-US" spc="120">
                <a:solidFill>
                  <a:schemeClr val="bg1"/>
                </a:solidFill>
              </a:rPr>
              <a:t> </a:t>
            </a:r>
            <a:r>
              <a:rPr lang="en-US" spc="100">
                <a:solidFill>
                  <a:schemeClr val="bg1"/>
                </a:solidFill>
              </a:rPr>
              <a:t>CONFIDENTIAL</a:t>
            </a:r>
            <a:r>
              <a:rPr lang="en-US" spc="125">
                <a:solidFill>
                  <a:schemeClr val="bg1"/>
                </a:solidFill>
              </a:rPr>
              <a:t> </a:t>
            </a:r>
            <a:r>
              <a:rPr lang="en-US" spc="40">
                <a:solidFill>
                  <a:schemeClr val="bg1"/>
                </a:solidFill>
              </a:rPr>
              <a:t>2023</a:t>
            </a:r>
            <a:endParaRPr lang="en-US" spc="38" dirty="0">
              <a:solidFill>
                <a:schemeClr val="bg1"/>
              </a:solidFill>
            </a:endParaRPr>
          </a:p>
        </p:txBody>
      </p:sp>
      <p:pic>
        <p:nvPicPr>
          <p:cNvPr id="12" name="Picture 11" descr="Text&#10;&#10;Description automatically generated with low confidence">
            <a:extLst>
              <a:ext uri="{FF2B5EF4-FFF2-40B4-BE49-F238E27FC236}">
                <a16:creationId xmlns:a16="http://schemas.microsoft.com/office/drawing/2014/main" id="{E82B77BD-2EB4-0108-32EC-7527BA2B6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91" y="6393600"/>
            <a:ext cx="1399847" cy="385000"/>
          </a:xfrm>
          <a:prstGeom prst="rect">
            <a:avLst/>
          </a:prstGeom>
        </p:spPr>
      </p:pic>
    </p:spTree>
    <p:extLst>
      <p:ext uri="{BB962C8B-B14F-4D97-AF65-F5344CB8AC3E}">
        <p14:creationId xmlns:p14="http://schemas.microsoft.com/office/powerpoint/2010/main" val="36182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en in blue overalls working on an airplane engine&#10;&#10;AI-generated content may be incorrect.">
            <a:extLst>
              <a:ext uri="{FF2B5EF4-FFF2-40B4-BE49-F238E27FC236}">
                <a16:creationId xmlns:a16="http://schemas.microsoft.com/office/drawing/2014/main" id="{5427C606-5E51-79BF-9627-31AFC584991A}"/>
              </a:ext>
            </a:extLst>
          </p:cNvPr>
          <p:cNvPicPr>
            <a:picLocks noChangeAspect="1"/>
          </p:cNvPicPr>
          <p:nvPr/>
        </p:nvPicPr>
        <p:blipFill>
          <a:blip r:embed="rId2">
            <a:extLst>
              <a:ext uri="{28A0092B-C50C-407E-A947-70E740481C1C}">
                <a14:useLocalDpi xmlns:a14="http://schemas.microsoft.com/office/drawing/2010/main" val="0"/>
              </a:ext>
            </a:extLst>
          </a:blip>
          <a:srcRect t="13706" r="11770" b="20122"/>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B22AC847-EF36-18A8-0AA2-828C7C040B24}"/>
              </a:ext>
            </a:extLst>
          </p:cNvPr>
          <p:cNvSpPr/>
          <p:nvPr/>
        </p:nvSpPr>
        <p:spPr>
          <a:xfrm>
            <a:off x="-1" y="-1"/>
            <a:ext cx="5457371" cy="6858001"/>
          </a:xfrm>
          <a:prstGeom prst="rect">
            <a:avLst/>
          </a:prstGeom>
          <a:gradFill flip="none" rotWithShape="1">
            <a:gsLst>
              <a:gs pos="100000">
                <a:schemeClr val="bg1">
                  <a:alpha val="0"/>
                </a:schemeClr>
              </a:gs>
              <a:gs pos="22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black logo&#10;&#10;AI-generated content may be incorrect.">
            <a:extLst>
              <a:ext uri="{FF2B5EF4-FFF2-40B4-BE49-F238E27FC236}">
                <a16:creationId xmlns:a16="http://schemas.microsoft.com/office/drawing/2014/main" id="{DBB48354-AE38-FD7A-D8C0-C6A1AF2F1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33" y="996896"/>
            <a:ext cx="3237741" cy="908104"/>
          </a:xfrm>
          <a:prstGeom prst="rect">
            <a:avLst/>
          </a:prstGeom>
          <a:effectLst/>
        </p:spPr>
      </p:pic>
      <p:sp>
        <p:nvSpPr>
          <p:cNvPr id="10" name="TextBox 9">
            <a:extLst>
              <a:ext uri="{FF2B5EF4-FFF2-40B4-BE49-F238E27FC236}">
                <a16:creationId xmlns:a16="http://schemas.microsoft.com/office/drawing/2014/main" id="{F69B018B-8929-BDE1-7B91-B2999C70456A}"/>
              </a:ext>
            </a:extLst>
          </p:cNvPr>
          <p:cNvSpPr txBox="1"/>
          <p:nvPr/>
        </p:nvSpPr>
        <p:spPr>
          <a:xfrm>
            <a:off x="342901" y="2296239"/>
            <a:ext cx="3267074" cy="2862322"/>
          </a:xfrm>
          <a:prstGeom prst="rect">
            <a:avLst/>
          </a:prstGeom>
          <a:noFill/>
        </p:spPr>
        <p:txBody>
          <a:bodyPr wrap="square" rtlCol="0">
            <a:spAutoFit/>
          </a:bodyPr>
          <a:lstStyle/>
          <a:p>
            <a:r>
              <a:rPr lang="en-US" sz="1000" dirty="0">
                <a:solidFill>
                  <a:schemeClr val="tx1">
                    <a:lumMod val="95000"/>
                    <a:lumOff val="5000"/>
                  </a:schemeClr>
                </a:solidFill>
                <a:latin typeface="Raleway" pitchFamily="2" charset="0"/>
              </a:rPr>
              <a:t>AAR (NYSE: AIR) is an independent provider of aviation services to commercial and government customers around the world. The Company was founded in 1955 and today has revenues of approximately $1.8 billion with employees supporting operations in over 20 countries. AAR’s award-winning Market Solutions include Parts Supply, MRO Services, Integrated Solutions, and Mobility Systems. </a:t>
            </a:r>
          </a:p>
          <a:p>
            <a:endParaRPr lang="en-US" sz="1000" dirty="0">
              <a:solidFill>
                <a:schemeClr val="tx1">
                  <a:lumMod val="95000"/>
                  <a:lumOff val="5000"/>
                </a:schemeClr>
              </a:solidFill>
              <a:latin typeface="Raleway" pitchFamily="2" charset="0"/>
            </a:endParaRPr>
          </a:p>
          <a:p>
            <a:r>
              <a:rPr lang="en-US" sz="1000" dirty="0">
                <a:solidFill>
                  <a:schemeClr val="tx1">
                    <a:lumMod val="95000"/>
                    <a:lumOff val="5000"/>
                  </a:schemeClr>
                </a:solidFill>
                <a:latin typeface="Raleway" pitchFamily="2" charset="0"/>
              </a:rPr>
              <a:t>Each solution can be integrated or leveraged separately to help customers increase efficiency and reduce costs while maintaining high levels of quality, service, and safety. AAR is a trusted partner to airlines, militaries, and OEMs, delivering competitiveness so they can focus on safely transporting passengers, cargo, and parts around the world.</a:t>
            </a:r>
          </a:p>
        </p:txBody>
      </p:sp>
      <p:cxnSp>
        <p:nvCxnSpPr>
          <p:cNvPr id="20" name="Straight Connector 19">
            <a:extLst>
              <a:ext uri="{FF2B5EF4-FFF2-40B4-BE49-F238E27FC236}">
                <a16:creationId xmlns:a16="http://schemas.microsoft.com/office/drawing/2014/main" id="{57899FDF-0499-6D93-2CC9-E53DA838270F}"/>
              </a:ext>
            </a:extLst>
          </p:cNvPr>
          <p:cNvCxnSpPr>
            <a:cxnSpLocks/>
          </p:cNvCxnSpPr>
          <p:nvPr/>
        </p:nvCxnSpPr>
        <p:spPr>
          <a:xfrm>
            <a:off x="434624" y="2106083"/>
            <a:ext cx="3146776"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bject 16">
            <a:extLst>
              <a:ext uri="{FF2B5EF4-FFF2-40B4-BE49-F238E27FC236}">
                <a16:creationId xmlns:a16="http://schemas.microsoft.com/office/drawing/2014/main" id="{7B21CEDA-683B-0678-A419-D6CF35AFC6D5}"/>
              </a:ext>
            </a:extLst>
          </p:cNvPr>
          <p:cNvSpPr txBox="1">
            <a:spLocks/>
          </p:cNvSpPr>
          <p:nvPr/>
        </p:nvSpPr>
        <p:spPr>
          <a:xfrm>
            <a:off x="10258692" y="6676224"/>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dirty="0">
                <a:solidFill>
                  <a:schemeClr val="tx1">
                    <a:lumMod val="95000"/>
                    <a:lumOff val="5000"/>
                  </a:schemeClr>
                </a:solidFill>
              </a:rPr>
              <a:t>STRICTLY</a:t>
            </a:r>
            <a:r>
              <a:rPr lang="en-US" spc="120" dirty="0">
                <a:solidFill>
                  <a:schemeClr val="tx1">
                    <a:lumMod val="95000"/>
                    <a:lumOff val="5000"/>
                  </a:schemeClr>
                </a:solidFill>
              </a:rPr>
              <a:t> </a:t>
            </a:r>
            <a:r>
              <a:rPr lang="en-US" spc="90" dirty="0">
                <a:solidFill>
                  <a:schemeClr val="tx1">
                    <a:lumMod val="95000"/>
                    <a:lumOff val="5000"/>
                  </a:schemeClr>
                </a:solidFill>
              </a:rPr>
              <a:t>PRIVATE</a:t>
            </a:r>
            <a:r>
              <a:rPr lang="en-US" spc="120" dirty="0">
                <a:solidFill>
                  <a:schemeClr val="tx1">
                    <a:lumMod val="95000"/>
                    <a:lumOff val="5000"/>
                  </a:schemeClr>
                </a:solidFill>
              </a:rPr>
              <a:t> </a:t>
            </a:r>
            <a:r>
              <a:rPr lang="en-US" dirty="0">
                <a:solidFill>
                  <a:schemeClr val="tx1">
                    <a:lumMod val="95000"/>
                    <a:lumOff val="5000"/>
                  </a:schemeClr>
                </a:solidFill>
              </a:rPr>
              <a:t>&amp;</a:t>
            </a:r>
            <a:r>
              <a:rPr lang="en-US" spc="120" dirty="0">
                <a:solidFill>
                  <a:schemeClr val="tx1">
                    <a:lumMod val="95000"/>
                    <a:lumOff val="5000"/>
                  </a:schemeClr>
                </a:solidFill>
              </a:rPr>
              <a:t> </a:t>
            </a:r>
            <a:r>
              <a:rPr lang="en-US" spc="100" dirty="0">
                <a:solidFill>
                  <a:schemeClr val="tx1">
                    <a:lumMod val="95000"/>
                    <a:lumOff val="5000"/>
                  </a:schemeClr>
                </a:solidFill>
              </a:rPr>
              <a:t>CONFIDENTIAL</a:t>
            </a:r>
            <a:r>
              <a:rPr lang="en-US" spc="125" dirty="0">
                <a:solidFill>
                  <a:schemeClr val="tx1">
                    <a:lumMod val="95000"/>
                    <a:lumOff val="5000"/>
                  </a:schemeClr>
                </a:solidFill>
              </a:rPr>
              <a:t> </a:t>
            </a:r>
            <a:r>
              <a:rPr lang="en-US" spc="40" dirty="0">
                <a:solidFill>
                  <a:schemeClr val="tx1">
                    <a:lumMod val="95000"/>
                    <a:lumOff val="5000"/>
                  </a:schemeClr>
                </a:solidFill>
              </a:rPr>
              <a:t>2023</a:t>
            </a:r>
            <a:endParaRPr lang="en-US" spc="38" dirty="0">
              <a:solidFill>
                <a:schemeClr val="tx1">
                  <a:lumMod val="95000"/>
                  <a:lumOff val="5000"/>
                </a:schemeClr>
              </a:solidFill>
            </a:endParaRPr>
          </a:p>
        </p:txBody>
      </p:sp>
      <p:pic>
        <p:nvPicPr>
          <p:cNvPr id="25" name="Picture 24" descr="Text&#10;&#10;Description automatically generated with low confidence">
            <a:extLst>
              <a:ext uri="{FF2B5EF4-FFF2-40B4-BE49-F238E27FC236}">
                <a16:creationId xmlns:a16="http://schemas.microsoft.com/office/drawing/2014/main" id="{FC92F276-690A-4ED1-6EE2-54279F72C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91" y="6343200"/>
            <a:ext cx="1399847" cy="385000"/>
          </a:xfrm>
          <a:prstGeom prst="rect">
            <a:avLst/>
          </a:prstGeom>
        </p:spPr>
      </p:pic>
    </p:spTree>
    <p:extLst>
      <p:ext uri="{BB962C8B-B14F-4D97-AF65-F5344CB8AC3E}">
        <p14:creationId xmlns:p14="http://schemas.microsoft.com/office/powerpoint/2010/main" val="128423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warehouse with doors&#10;&#10;Description automatically generated">
            <a:extLst>
              <a:ext uri="{FF2B5EF4-FFF2-40B4-BE49-F238E27FC236}">
                <a16:creationId xmlns:a16="http://schemas.microsoft.com/office/drawing/2014/main" id="{B1EBFBE9-0AF6-8B06-6CC9-EBE438A2C104}"/>
              </a:ext>
            </a:extLst>
          </p:cNvPr>
          <p:cNvPicPr>
            <a:picLocks noChangeAspect="1"/>
          </p:cNvPicPr>
          <p:nvPr/>
        </p:nvPicPr>
        <p:blipFill>
          <a:blip r:embed="rId2">
            <a:alphaModFix/>
            <a:extLst>
              <a:ext uri="{28A0092B-C50C-407E-A947-70E740481C1C}">
                <a14:useLocalDpi xmlns:a14="http://schemas.microsoft.com/office/drawing/2010/main" val="0"/>
              </a:ext>
            </a:extLst>
          </a:blip>
          <a:srcRect t="75"/>
          <a:stretch/>
        </p:blipFill>
        <p:spPr>
          <a:xfrm>
            <a:off x="-9079" y="1"/>
            <a:ext cx="12201080" cy="6858000"/>
          </a:xfrm>
          <a:prstGeom prst="rect">
            <a:avLst/>
          </a:prstGeom>
        </p:spPr>
      </p:pic>
      <p:sp>
        <p:nvSpPr>
          <p:cNvPr id="2" name="Rectangle 1">
            <a:extLst>
              <a:ext uri="{FF2B5EF4-FFF2-40B4-BE49-F238E27FC236}">
                <a16:creationId xmlns:a16="http://schemas.microsoft.com/office/drawing/2014/main" id="{6B8E5B5F-69F9-FCA8-E79F-2C2DF547718D}"/>
              </a:ext>
            </a:extLst>
          </p:cNvPr>
          <p:cNvSpPr/>
          <p:nvPr/>
        </p:nvSpPr>
        <p:spPr>
          <a:xfrm rot="10800000">
            <a:off x="-1" y="348092"/>
            <a:ext cx="6515096" cy="1117023"/>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Box 5">
            <a:extLst>
              <a:ext uri="{FF2B5EF4-FFF2-40B4-BE49-F238E27FC236}">
                <a16:creationId xmlns:a16="http://schemas.microsoft.com/office/drawing/2014/main" id="{114C48A8-BFCE-59E8-67B6-A420AF4899E1}"/>
              </a:ext>
            </a:extLst>
          </p:cNvPr>
          <p:cNvSpPr txBox="1"/>
          <p:nvPr/>
        </p:nvSpPr>
        <p:spPr>
          <a:xfrm>
            <a:off x="264279" y="1606201"/>
            <a:ext cx="5555950" cy="1420132"/>
          </a:xfrm>
          <a:prstGeom prst="rect">
            <a:avLst/>
          </a:prstGeom>
          <a:noFill/>
        </p:spPr>
        <p:txBody>
          <a:bodyPr wrap="square">
            <a:spAutoFit/>
          </a:bodyPr>
          <a:lstStyle/>
          <a:p>
            <a:pPr marL="0" marR="0">
              <a:lnSpc>
                <a:spcPct val="115000"/>
              </a:lnSpc>
              <a:spcAft>
                <a:spcPts val="800"/>
              </a:spcAft>
              <a:buNone/>
            </a:pPr>
            <a:r>
              <a:rPr lang="en-US" sz="1000" b="1" kern="100" dirty="0">
                <a:solidFill>
                  <a:schemeClr val="bg1"/>
                </a:solidFill>
                <a:effectLst/>
                <a:latin typeface="Raleway" pitchFamily="2" charset="0"/>
                <a:ea typeface="Aptos" panose="020B0004020202020204" pitchFamily="34" charset="0"/>
                <a:cs typeface="Times New Roman" panose="02020603050405020304" pitchFamily="18" charset="0"/>
              </a:rPr>
              <a:t>ILPT (NASDAQ: ILPT) is a leading real estate investment trust specializing in owning and managing industrial properties. With a portfolio of high-quality distribution centers, warehouses, and other industrial facilities located in key logistics markets across the United States, ILPT's properties are leased to a diverse group of tenants, including </a:t>
            </a:r>
            <a:br>
              <a:rPr lang="en-US" sz="1000" b="1" kern="100" dirty="0">
                <a:solidFill>
                  <a:schemeClr val="bg1"/>
                </a:solidFill>
                <a:effectLst/>
                <a:latin typeface="Raleway" pitchFamily="2" charset="0"/>
                <a:ea typeface="Aptos" panose="020B0004020202020204" pitchFamily="34" charset="0"/>
                <a:cs typeface="Times New Roman" panose="02020603050405020304" pitchFamily="18" charset="0"/>
              </a:rPr>
            </a:br>
            <a:r>
              <a:rPr lang="en-US" sz="1000" b="1" kern="100" dirty="0">
                <a:solidFill>
                  <a:schemeClr val="bg1"/>
                </a:solidFill>
                <a:effectLst/>
                <a:latin typeface="Raleway" pitchFamily="2" charset="0"/>
                <a:ea typeface="Aptos" panose="020B0004020202020204" pitchFamily="34" charset="0"/>
                <a:cs typeface="Times New Roman" panose="02020603050405020304" pitchFamily="18" charset="0"/>
              </a:rPr>
              <a:t>e-commerce companies, third-party logistics providers, and manufacturers. </a:t>
            </a:r>
          </a:p>
          <a:p>
            <a:pPr marL="0" marR="0">
              <a:lnSpc>
                <a:spcPct val="115000"/>
              </a:lnSpc>
              <a:spcAft>
                <a:spcPts val="800"/>
              </a:spcAft>
            </a:pPr>
            <a:r>
              <a:rPr lang="en-US" sz="1000" b="1" kern="100" dirty="0">
                <a:solidFill>
                  <a:schemeClr val="bg1"/>
                </a:solidFill>
                <a:effectLst/>
                <a:latin typeface="Raleway" pitchFamily="2" charset="0"/>
                <a:ea typeface="Aptos" panose="020B0004020202020204" pitchFamily="34" charset="0"/>
                <a:cs typeface="Times New Roman" panose="02020603050405020304" pitchFamily="18" charset="0"/>
              </a:rPr>
              <a:t>As of March 31, 2024, ILPT's portfolio consisted of 411 properties containing approximately 59.9 million rentable square feet located in 39 states.</a:t>
            </a:r>
          </a:p>
        </p:txBody>
      </p:sp>
      <p:pic>
        <p:nvPicPr>
          <p:cNvPr id="17" name="Picture 16">
            <a:extLst>
              <a:ext uri="{FF2B5EF4-FFF2-40B4-BE49-F238E27FC236}">
                <a16:creationId xmlns:a16="http://schemas.microsoft.com/office/drawing/2014/main" id="{87BA2B60-DBFA-ADC7-72BF-35B8F7CB6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3" y="448549"/>
            <a:ext cx="3943783" cy="831264"/>
          </a:xfrm>
          <a:prstGeom prst="rect">
            <a:avLst/>
          </a:prstGeom>
        </p:spPr>
      </p:pic>
      <p:sp>
        <p:nvSpPr>
          <p:cNvPr id="19" name="object 16">
            <a:extLst>
              <a:ext uri="{FF2B5EF4-FFF2-40B4-BE49-F238E27FC236}">
                <a16:creationId xmlns:a16="http://schemas.microsoft.com/office/drawing/2014/main" id="{6339712D-CC28-A676-8B66-44C35B2D5159}"/>
              </a:ext>
            </a:extLst>
          </p:cNvPr>
          <p:cNvSpPr txBox="1">
            <a:spLocks/>
          </p:cNvSpPr>
          <p:nvPr/>
        </p:nvSpPr>
        <p:spPr>
          <a:xfrm>
            <a:off x="10110632" y="6702032"/>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a:solidFill>
                  <a:schemeClr val="bg1"/>
                </a:solidFill>
              </a:rPr>
              <a:t>STRICTLY</a:t>
            </a:r>
            <a:r>
              <a:rPr lang="en-US" spc="120">
                <a:solidFill>
                  <a:schemeClr val="bg1"/>
                </a:solidFill>
              </a:rPr>
              <a:t> </a:t>
            </a:r>
            <a:r>
              <a:rPr lang="en-US" spc="90">
                <a:solidFill>
                  <a:schemeClr val="bg1"/>
                </a:solidFill>
              </a:rPr>
              <a:t>PRIVATE</a:t>
            </a:r>
            <a:r>
              <a:rPr lang="en-US" spc="120">
                <a:solidFill>
                  <a:schemeClr val="bg1"/>
                </a:solidFill>
              </a:rPr>
              <a:t> </a:t>
            </a:r>
            <a:r>
              <a:rPr lang="en-US">
                <a:solidFill>
                  <a:schemeClr val="bg1"/>
                </a:solidFill>
              </a:rPr>
              <a:t>&amp;</a:t>
            </a:r>
            <a:r>
              <a:rPr lang="en-US" spc="120">
                <a:solidFill>
                  <a:schemeClr val="bg1"/>
                </a:solidFill>
              </a:rPr>
              <a:t> </a:t>
            </a:r>
            <a:r>
              <a:rPr lang="en-US" spc="100">
                <a:solidFill>
                  <a:schemeClr val="bg1"/>
                </a:solidFill>
              </a:rPr>
              <a:t>CONFIDENTIAL</a:t>
            </a:r>
            <a:r>
              <a:rPr lang="en-US" spc="125">
                <a:solidFill>
                  <a:schemeClr val="bg1"/>
                </a:solidFill>
              </a:rPr>
              <a:t> </a:t>
            </a:r>
            <a:r>
              <a:rPr lang="en-US" spc="40">
                <a:solidFill>
                  <a:schemeClr val="bg1"/>
                </a:solidFill>
              </a:rPr>
              <a:t>2023</a:t>
            </a:r>
            <a:endParaRPr lang="en-US" spc="38" dirty="0">
              <a:solidFill>
                <a:schemeClr val="bg1"/>
              </a:solidFill>
            </a:endParaRPr>
          </a:p>
        </p:txBody>
      </p:sp>
      <p:pic>
        <p:nvPicPr>
          <p:cNvPr id="20" name="Picture 19" descr="Text&#10;&#10;Description automatically generated with low confidence">
            <a:extLst>
              <a:ext uri="{FF2B5EF4-FFF2-40B4-BE49-F238E27FC236}">
                <a16:creationId xmlns:a16="http://schemas.microsoft.com/office/drawing/2014/main" id="{31BBF13E-2E1B-B2D0-40BC-7595A02EB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91" y="6393600"/>
            <a:ext cx="1399847" cy="385000"/>
          </a:xfrm>
          <a:prstGeom prst="rect">
            <a:avLst/>
          </a:prstGeom>
        </p:spPr>
      </p:pic>
    </p:spTree>
    <p:extLst>
      <p:ext uri="{BB962C8B-B14F-4D97-AF65-F5344CB8AC3E}">
        <p14:creationId xmlns:p14="http://schemas.microsoft.com/office/powerpoint/2010/main" val="44089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in glove pouring powder from a tube&#10;&#10;Description automatically generated">
            <a:extLst>
              <a:ext uri="{FF2B5EF4-FFF2-40B4-BE49-F238E27FC236}">
                <a16:creationId xmlns:a16="http://schemas.microsoft.com/office/drawing/2014/main" id="{EFFEA86B-7677-C0BA-D219-A9255D28166B}"/>
              </a:ext>
            </a:extLst>
          </p:cNvPr>
          <p:cNvPicPr>
            <a:picLocks noChangeAspect="1"/>
          </p:cNvPicPr>
          <p:nvPr/>
        </p:nvPicPr>
        <p:blipFill rotWithShape="1">
          <a:blip r:embed="rId2">
            <a:extLst>
              <a:ext uri="{28A0092B-C50C-407E-A947-70E740481C1C}">
                <a14:useLocalDpi xmlns:a14="http://schemas.microsoft.com/office/drawing/2010/main" val="0"/>
              </a:ext>
            </a:extLst>
          </a:blip>
          <a:srcRect l="32472" t="1" r="21790" b="27273"/>
          <a:stretch/>
        </p:blipFill>
        <p:spPr>
          <a:xfrm>
            <a:off x="5734051" y="-1"/>
            <a:ext cx="6457950" cy="6858001"/>
          </a:xfrm>
          <a:prstGeom prst="rect">
            <a:avLst/>
          </a:prstGeom>
        </p:spPr>
      </p:pic>
      <p:pic>
        <p:nvPicPr>
          <p:cNvPr id="6" name="Picture 5" descr="A logo with blue and green arrows&#10;&#10;Description automatically generated">
            <a:hlinkClick r:id="rId3"/>
            <a:extLst>
              <a:ext uri="{FF2B5EF4-FFF2-40B4-BE49-F238E27FC236}">
                <a16:creationId xmlns:a16="http://schemas.microsoft.com/office/drawing/2014/main" id="{6A0B5EDB-7ECD-00FE-6DA8-7BE0879206CF}"/>
              </a:ext>
            </a:extLst>
          </p:cNvPr>
          <p:cNvPicPr>
            <a:picLocks noChangeAspect="1"/>
          </p:cNvPicPr>
          <p:nvPr/>
        </p:nvPicPr>
        <p:blipFill rotWithShape="1">
          <a:blip r:embed="rId4">
            <a:extLst>
              <a:ext uri="{28A0092B-C50C-407E-A947-70E740481C1C}">
                <a14:useLocalDpi xmlns:a14="http://schemas.microsoft.com/office/drawing/2010/main" val="0"/>
              </a:ext>
            </a:extLst>
          </a:blip>
          <a:srcRect t="9916" b="8086"/>
          <a:stretch/>
        </p:blipFill>
        <p:spPr>
          <a:xfrm>
            <a:off x="837250" y="834297"/>
            <a:ext cx="3791899" cy="1626963"/>
          </a:xfrm>
          <a:prstGeom prst="rect">
            <a:avLst/>
          </a:prstGeom>
        </p:spPr>
      </p:pic>
      <p:sp>
        <p:nvSpPr>
          <p:cNvPr id="8" name="TextBox 7">
            <a:extLst>
              <a:ext uri="{FF2B5EF4-FFF2-40B4-BE49-F238E27FC236}">
                <a16:creationId xmlns:a16="http://schemas.microsoft.com/office/drawing/2014/main" id="{0106AE72-A6EE-5E39-5F44-8305C108375A}"/>
              </a:ext>
            </a:extLst>
          </p:cNvPr>
          <p:cNvSpPr txBox="1"/>
          <p:nvPr/>
        </p:nvSpPr>
        <p:spPr>
          <a:xfrm>
            <a:off x="1027749" y="2692400"/>
            <a:ext cx="4030025" cy="2862322"/>
          </a:xfrm>
          <a:prstGeom prst="rect">
            <a:avLst/>
          </a:prstGeom>
          <a:noFill/>
        </p:spPr>
        <p:txBody>
          <a:bodyPr wrap="square">
            <a:spAutoFit/>
          </a:bodyPr>
          <a:lstStyle/>
          <a:p>
            <a:r>
              <a:rPr lang="en-US" sz="1000" dirty="0">
                <a:solidFill>
                  <a:schemeClr val="tx1">
                    <a:lumMod val="85000"/>
                    <a:lumOff val="15000"/>
                  </a:schemeClr>
                </a:solidFill>
                <a:latin typeface="Raleway" pitchFamily="2" charset="0"/>
              </a:rPr>
              <a:t>American Battery Technology Company provides technical development and commercialization of domestic, sustainable sourcing of critical battery materials through lithium-ion battery recycling and battery metal extraction technologies for use in batteries that power electric cars, grid storage applications, and consumer electronics and tools.</a:t>
            </a:r>
          </a:p>
          <a:p>
            <a:endParaRPr lang="en-US" sz="1000" dirty="0">
              <a:solidFill>
                <a:schemeClr val="tx1">
                  <a:lumMod val="85000"/>
                  <a:lumOff val="15000"/>
                </a:schemeClr>
              </a:solidFill>
              <a:latin typeface="Raleway" pitchFamily="2" charset="0"/>
            </a:endParaRPr>
          </a:p>
          <a:p>
            <a:r>
              <a:rPr lang="en-US" sz="1000" dirty="0">
                <a:solidFill>
                  <a:schemeClr val="tx1">
                    <a:lumMod val="85000"/>
                    <a:lumOff val="15000"/>
                  </a:schemeClr>
                </a:solidFill>
                <a:latin typeface="Raleway" pitchFamily="2" charset="0"/>
              </a:rPr>
              <a:t>American Battery Technology Company initially started as a company with a few mining claims in Nevada and over the last few years, now with a new team and management, has grown to become an integrated battery materials company. Through our innovative, first-of-kind processing technology, we are uniquely positioned to supply low-cost, low-environmental impact, and domestically sourced battery metals through our three core operations to support a sustainable closed-loop battery metal economy. We recycle lithium-ion batteries back to cathode-grade material, are committed to sustainability, and are developing primary lithium resources in Nevada.</a:t>
            </a:r>
          </a:p>
        </p:txBody>
      </p:sp>
      <p:cxnSp>
        <p:nvCxnSpPr>
          <p:cNvPr id="2" name="Straight Connector 1">
            <a:extLst>
              <a:ext uri="{FF2B5EF4-FFF2-40B4-BE49-F238E27FC236}">
                <a16:creationId xmlns:a16="http://schemas.microsoft.com/office/drawing/2014/main" id="{5088681C-ABBE-3DB9-D632-D7858599DA24}"/>
              </a:ext>
            </a:extLst>
          </p:cNvPr>
          <p:cNvCxnSpPr>
            <a:cxnSpLocks/>
          </p:cNvCxnSpPr>
          <p:nvPr/>
        </p:nvCxnSpPr>
        <p:spPr>
          <a:xfrm>
            <a:off x="1126774" y="2506133"/>
            <a:ext cx="3311876" cy="0"/>
          </a:xfrm>
          <a:prstGeom prst="line">
            <a:avLst/>
          </a:prstGeom>
          <a:ln w="28575">
            <a:solidFill>
              <a:srgbClr val="0D395E"/>
            </a:solidFill>
          </a:ln>
        </p:spPr>
        <p:style>
          <a:lnRef idx="1">
            <a:schemeClr val="accent1"/>
          </a:lnRef>
          <a:fillRef idx="0">
            <a:schemeClr val="accent1"/>
          </a:fillRef>
          <a:effectRef idx="0">
            <a:schemeClr val="accent1"/>
          </a:effectRef>
          <a:fontRef idx="minor">
            <a:schemeClr val="tx1"/>
          </a:fontRef>
        </p:style>
      </p:cxnSp>
      <p:sp>
        <p:nvSpPr>
          <p:cNvPr id="9" name="object 16">
            <a:extLst>
              <a:ext uri="{FF2B5EF4-FFF2-40B4-BE49-F238E27FC236}">
                <a16:creationId xmlns:a16="http://schemas.microsoft.com/office/drawing/2014/main" id="{958CEFD3-134E-61E3-8907-D38A0A8F2B2D}"/>
              </a:ext>
            </a:extLst>
          </p:cNvPr>
          <p:cNvSpPr txBox="1">
            <a:spLocks/>
          </p:cNvSpPr>
          <p:nvPr/>
        </p:nvSpPr>
        <p:spPr>
          <a:xfrm>
            <a:off x="10110632" y="6702032"/>
            <a:ext cx="1976593"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dirty="0">
                <a:solidFill>
                  <a:srgbClr val="233485"/>
                </a:solidFill>
                <a:latin typeface="Raleway" pitchFamily="2" charset="0"/>
              </a:rPr>
              <a:t>STRICTLY</a:t>
            </a:r>
            <a:r>
              <a:rPr lang="en-US" spc="120" dirty="0">
                <a:solidFill>
                  <a:srgbClr val="233485"/>
                </a:solidFill>
                <a:latin typeface="Raleway" pitchFamily="2" charset="0"/>
              </a:rPr>
              <a:t> </a:t>
            </a:r>
            <a:r>
              <a:rPr lang="en-US" spc="90" dirty="0">
                <a:solidFill>
                  <a:srgbClr val="233485"/>
                </a:solidFill>
                <a:latin typeface="Raleway" pitchFamily="2" charset="0"/>
              </a:rPr>
              <a:t>PRIVATE</a:t>
            </a:r>
            <a:r>
              <a:rPr lang="en-US" spc="120" dirty="0">
                <a:solidFill>
                  <a:srgbClr val="233485"/>
                </a:solidFill>
                <a:latin typeface="Raleway" pitchFamily="2" charset="0"/>
              </a:rPr>
              <a:t> </a:t>
            </a:r>
            <a:r>
              <a:rPr lang="en-US" dirty="0">
                <a:solidFill>
                  <a:srgbClr val="233485"/>
                </a:solidFill>
                <a:latin typeface="Raleway" pitchFamily="2" charset="0"/>
              </a:rPr>
              <a:t>&amp;</a:t>
            </a:r>
            <a:r>
              <a:rPr lang="en-US" spc="120" dirty="0">
                <a:solidFill>
                  <a:srgbClr val="233485"/>
                </a:solidFill>
                <a:latin typeface="Raleway" pitchFamily="2" charset="0"/>
              </a:rPr>
              <a:t> </a:t>
            </a:r>
            <a:r>
              <a:rPr lang="en-US" spc="100" dirty="0">
                <a:solidFill>
                  <a:srgbClr val="233485"/>
                </a:solidFill>
                <a:latin typeface="Raleway" pitchFamily="2" charset="0"/>
              </a:rPr>
              <a:t>CONFIDENTIAL</a:t>
            </a:r>
            <a:r>
              <a:rPr lang="en-US" spc="125" dirty="0">
                <a:solidFill>
                  <a:srgbClr val="233485"/>
                </a:solidFill>
                <a:latin typeface="Raleway" pitchFamily="2" charset="0"/>
              </a:rPr>
              <a:t> </a:t>
            </a:r>
            <a:r>
              <a:rPr lang="en-US" spc="40" dirty="0">
                <a:solidFill>
                  <a:srgbClr val="233485"/>
                </a:solidFill>
                <a:latin typeface="Raleway" pitchFamily="2" charset="0"/>
              </a:rPr>
              <a:t>2023</a:t>
            </a:r>
            <a:endParaRPr lang="en-US" spc="38" dirty="0">
              <a:solidFill>
                <a:srgbClr val="233485"/>
              </a:solidFill>
              <a:latin typeface="Raleway" pitchFamily="2" charset="0"/>
            </a:endParaRPr>
          </a:p>
        </p:txBody>
      </p:sp>
      <p:pic>
        <p:nvPicPr>
          <p:cNvPr id="10" name="Picture 9" descr="Text&#10;&#10;Description automatically generated with low confidence">
            <a:extLst>
              <a:ext uri="{FF2B5EF4-FFF2-40B4-BE49-F238E27FC236}">
                <a16:creationId xmlns:a16="http://schemas.microsoft.com/office/drawing/2014/main" id="{B459A260-E411-C28F-0FD6-D2E050FB15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91" y="6393600"/>
            <a:ext cx="1399847" cy="385000"/>
          </a:xfrm>
          <a:prstGeom prst="rect">
            <a:avLst/>
          </a:prstGeom>
        </p:spPr>
      </p:pic>
    </p:spTree>
    <p:extLst>
      <p:ext uri="{BB962C8B-B14F-4D97-AF65-F5344CB8AC3E}">
        <p14:creationId xmlns:p14="http://schemas.microsoft.com/office/powerpoint/2010/main" val="123480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17FC0F-CF21-A32F-7AE3-6B29CB5FC996}"/>
              </a:ext>
            </a:extLst>
          </p:cNvPr>
          <p:cNvPicPr>
            <a:picLocks noChangeAspect="1"/>
          </p:cNvPicPr>
          <p:nvPr/>
        </p:nvPicPr>
        <p:blipFill>
          <a:blip r:embed="rId2">
            <a:extLst>
              <a:ext uri="{28A0092B-C50C-407E-A947-70E740481C1C}">
                <a14:useLocalDpi xmlns:a14="http://schemas.microsoft.com/office/drawing/2010/main" val="0"/>
              </a:ext>
            </a:extLst>
          </a:blip>
          <a:srcRect t="4500" b="5501"/>
          <a:stretch/>
        </p:blipFill>
        <p:spPr>
          <a:xfrm>
            <a:off x="0" y="0"/>
            <a:ext cx="12192000" cy="6858000"/>
          </a:xfrm>
          <a:prstGeom prst="rect">
            <a:avLst/>
          </a:prstGeom>
        </p:spPr>
      </p:pic>
      <p:sp>
        <p:nvSpPr>
          <p:cNvPr id="8" name="Oval 7">
            <a:extLst>
              <a:ext uri="{FF2B5EF4-FFF2-40B4-BE49-F238E27FC236}">
                <a16:creationId xmlns:a16="http://schemas.microsoft.com/office/drawing/2014/main" id="{61C50B73-69F7-EBEA-3238-8B16EB922FFA}"/>
              </a:ext>
            </a:extLst>
          </p:cNvPr>
          <p:cNvSpPr/>
          <p:nvPr/>
        </p:nvSpPr>
        <p:spPr>
          <a:xfrm>
            <a:off x="6896100" y="-203200"/>
            <a:ext cx="4622800" cy="4622800"/>
          </a:xfrm>
          <a:prstGeom prst="ellipse">
            <a:avLst/>
          </a:prstGeom>
          <a:solidFill>
            <a:schemeClr val="bg1"/>
          </a:solidFill>
          <a:ln>
            <a:noFill/>
          </a:ln>
          <a:effectLst>
            <a:softEdge rad="736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text on it&#10;&#10;Description automatically generated">
            <a:extLst>
              <a:ext uri="{FF2B5EF4-FFF2-40B4-BE49-F238E27FC236}">
                <a16:creationId xmlns:a16="http://schemas.microsoft.com/office/drawing/2014/main" id="{C08F499B-FE5B-7F2F-9017-C661997EE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932" y="1939059"/>
            <a:ext cx="3541143" cy="1564005"/>
          </a:xfrm>
          <a:prstGeom prst="rect">
            <a:avLst/>
          </a:prstGeom>
        </p:spPr>
      </p:pic>
      <p:sp>
        <p:nvSpPr>
          <p:cNvPr id="13" name="Rectangle 12">
            <a:extLst>
              <a:ext uri="{FF2B5EF4-FFF2-40B4-BE49-F238E27FC236}">
                <a16:creationId xmlns:a16="http://schemas.microsoft.com/office/drawing/2014/main" id="{C981EF17-BD4F-0692-3477-EB1F3DE1965B}"/>
              </a:ext>
            </a:extLst>
          </p:cNvPr>
          <p:cNvSpPr/>
          <p:nvPr/>
        </p:nvSpPr>
        <p:spPr>
          <a:xfrm>
            <a:off x="4838700" y="5035545"/>
            <a:ext cx="7353300" cy="1409701"/>
          </a:xfrm>
          <a:prstGeom prst="rect">
            <a:avLst/>
          </a:prstGeom>
          <a:gradFill>
            <a:gsLst>
              <a:gs pos="0">
                <a:schemeClr val="bg1">
                  <a:alpha val="0"/>
                </a:schemeClr>
              </a:gs>
              <a:gs pos="69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97B58CB6-C5C9-9400-2B4E-2F4B5F4E2641}"/>
              </a:ext>
            </a:extLst>
          </p:cNvPr>
          <p:cNvSpPr txBox="1"/>
          <p:nvPr/>
        </p:nvSpPr>
        <p:spPr>
          <a:xfrm>
            <a:off x="7156450" y="5103624"/>
            <a:ext cx="4927600" cy="1272143"/>
          </a:xfrm>
          <a:prstGeom prst="rect">
            <a:avLst/>
          </a:prstGeom>
          <a:noFill/>
        </p:spPr>
        <p:txBody>
          <a:bodyPr wrap="square">
            <a:spAutoFit/>
          </a:bodyPr>
          <a:lstStyle/>
          <a:p>
            <a:pPr algn="r"/>
            <a:r>
              <a:rPr lang="en-US" sz="1000" dirty="0">
                <a:solidFill>
                  <a:schemeClr val="tx1">
                    <a:lumMod val="85000"/>
                    <a:lumOff val="15000"/>
                  </a:schemeClr>
                </a:solidFill>
                <a:latin typeface="Raleway" pitchFamily="2" charset="0"/>
              </a:rPr>
              <a:t>NextEra Energy, Inc. is an American energy company with about 58 GW of generating capacity revenues of over $18 billion in 2020, and about 14,900 employees throughout the </a:t>
            </a:r>
            <a:r>
              <a:rPr lang="en-US" sz="1000" dirty="0">
                <a:solidFill>
                  <a:schemeClr val="tx1">
                    <a:lumMod val="85000"/>
                    <a:lumOff val="15000"/>
                  </a:schemeClr>
                </a:solidFill>
                <a:latin typeface="Raleway" pitchFamily="2" charset="0"/>
                <a:hlinkClick r:id="rId4" tooltip="US">
                  <a:extLst>
                    <a:ext uri="{A12FA001-AC4F-418D-AE19-62706E023703}">
                      <ahyp:hlinkClr xmlns:ahyp="http://schemas.microsoft.com/office/drawing/2018/hyperlinkcolor" val="tx"/>
                    </a:ext>
                  </a:extLst>
                </a:hlinkClick>
              </a:rPr>
              <a:t>US</a:t>
            </a:r>
            <a:r>
              <a:rPr lang="en-US" sz="1000" dirty="0">
                <a:solidFill>
                  <a:schemeClr val="tx1">
                    <a:lumMod val="85000"/>
                    <a:lumOff val="15000"/>
                  </a:schemeClr>
                </a:solidFill>
                <a:latin typeface="Raleway" pitchFamily="2" charset="0"/>
              </a:rPr>
              <a:t> and Canada.</a:t>
            </a:r>
            <a:r>
              <a:rPr lang="en-US" sz="1000" baseline="30000" dirty="0">
                <a:solidFill>
                  <a:schemeClr val="tx1">
                    <a:lumMod val="85000"/>
                    <a:lumOff val="15000"/>
                  </a:schemeClr>
                </a:solidFill>
                <a:latin typeface="Raleway" pitchFamily="2" charset="0"/>
              </a:rPr>
              <a:t> </a:t>
            </a:r>
          </a:p>
          <a:p>
            <a:pPr algn="r"/>
            <a:endParaRPr lang="en-US" sz="1000" baseline="30000" dirty="0">
              <a:solidFill>
                <a:schemeClr val="tx1">
                  <a:lumMod val="85000"/>
                  <a:lumOff val="15000"/>
                </a:schemeClr>
              </a:solidFill>
              <a:latin typeface="Raleway" pitchFamily="2" charset="0"/>
            </a:endParaRPr>
          </a:p>
          <a:p>
            <a:pPr algn="r"/>
            <a:r>
              <a:rPr lang="en-US" sz="1000" dirty="0">
                <a:solidFill>
                  <a:schemeClr val="tx1">
                    <a:lumMod val="85000"/>
                    <a:lumOff val="15000"/>
                  </a:schemeClr>
                </a:solidFill>
                <a:latin typeface="Raleway" pitchFamily="2" charset="0"/>
              </a:rPr>
              <a:t>It is the world's largest electric utility holding company by market capitalization, with a valuation of over $170 billion as of Oct 2024.</a:t>
            </a:r>
            <a:r>
              <a:rPr lang="en-US" sz="1000" baseline="30000" dirty="0">
                <a:solidFill>
                  <a:schemeClr val="tx1">
                    <a:lumMod val="85000"/>
                    <a:lumOff val="15000"/>
                  </a:schemeClr>
                </a:solidFill>
                <a:latin typeface="Raleway" pitchFamily="2" charset="0"/>
              </a:rPr>
              <a:t> </a:t>
            </a:r>
            <a:r>
              <a:rPr lang="en-US" sz="1000" dirty="0">
                <a:solidFill>
                  <a:schemeClr val="tx1">
                    <a:lumMod val="85000"/>
                    <a:lumOff val="15000"/>
                  </a:schemeClr>
                </a:solidFill>
                <a:latin typeface="Raleway" pitchFamily="2" charset="0"/>
              </a:rPr>
              <a:t>Its subsidiaries include Florida</a:t>
            </a:r>
            <a:r>
              <a:rPr lang="en-US" sz="1000" dirty="0">
                <a:solidFill>
                  <a:schemeClr val="tx1">
                    <a:lumMod val="85000"/>
                    <a:lumOff val="15000"/>
                  </a:schemeClr>
                </a:solidFill>
                <a:latin typeface="Raleway" pitchFamily="2" charset="0"/>
                <a:hlinkClick r:id="rId5" tooltip="Florida Power &amp; Light">
                  <a:extLst>
                    <a:ext uri="{A12FA001-AC4F-418D-AE19-62706E023703}">
                      <ahyp:hlinkClr xmlns:ahyp="http://schemas.microsoft.com/office/drawing/2018/hyperlinkcolor" val="tx"/>
                    </a:ext>
                  </a:extLst>
                </a:hlinkClick>
              </a:rPr>
              <a:t> </a:t>
            </a:r>
            <a:r>
              <a:rPr lang="en-US" sz="1000" dirty="0">
                <a:solidFill>
                  <a:schemeClr val="tx1">
                    <a:lumMod val="85000"/>
                    <a:lumOff val="15000"/>
                  </a:schemeClr>
                </a:solidFill>
                <a:latin typeface="Raleway" pitchFamily="2" charset="0"/>
              </a:rPr>
              <a:t>Power &amp; Light (FPL), NextEra Energy Resources (NEER), NextEra</a:t>
            </a:r>
            <a:r>
              <a:rPr lang="en-US" sz="1000" dirty="0">
                <a:solidFill>
                  <a:schemeClr val="tx1">
                    <a:lumMod val="85000"/>
                    <a:lumOff val="15000"/>
                  </a:schemeClr>
                </a:solidFill>
                <a:latin typeface="Raleway" pitchFamily="2" charset="0"/>
                <a:hlinkClick r:id="rId6" tooltip="NextEra Energy Partners">
                  <a:extLst>
                    <a:ext uri="{A12FA001-AC4F-418D-AE19-62706E023703}">
                      <ahyp:hlinkClr xmlns:ahyp="http://schemas.microsoft.com/office/drawing/2018/hyperlinkcolor" val="tx"/>
                    </a:ext>
                  </a:extLst>
                </a:hlinkClick>
              </a:rPr>
              <a:t> </a:t>
            </a:r>
            <a:r>
              <a:rPr lang="en-US" sz="1000" dirty="0">
                <a:solidFill>
                  <a:schemeClr val="tx1">
                    <a:lumMod val="85000"/>
                    <a:lumOff val="15000"/>
                  </a:schemeClr>
                </a:solidFill>
                <a:latin typeface="Raleway" pitchFamily="2" charset="0"/>
              </a:rPr>
              <a:t>Energy Partners, Gulf Power Company, and NextEra Energy Services.</a:t>
            </a:r>
          </a:p>
        </p:txBody>
      </p:sp>
    </p:spTree>
    <p:extLst>
      <p:ext uri="{BB962C8B-B14F-4D97-AF65-F5344CB8AC3E}">
        <p14:creationId xmlns:p14="http://schemas.microsoft.com/office/powerpoint/2010/main" val="276172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9951749-1C87-4475-2799-8FD9A28CF5AB}"/>
              </a:ext>
            </a:extLst>
          </p:cNvPr>
          <p:cNvPicPr>
            <a:picLocks noChangeAspect="1"/>
          </p:cNvPicPr>
          <p:nvPr/>
        </p:nvPicPr>
        <p:blipFill>
          <a:blip r:embed="rId2">
            <a:extLst>
              <a:ext uri="{28A0092B-C50C-407E-A947-70E740481C1C}">
                <a14:useLocalDpi xmlns:a14="http://schemas.microsoft.com/office/drawing/2010/main" val="0"/>
              </a:ext>
            </a:extLst>
          </a:blip>
          <a:srcRect t="7299" r="12564" b="8833"/>
          <a:stretch/>
        </p:blipFill>
        <p:spPr>
          <a:xfrm>
            <a:off x="2658873" y="0"/>
            <a:ext cx="9533127" cy="6858000"/>
          </a:xfrm>
          <a:prstGeom prst="rect">
            <a:avLst/>
          </a:prstGeom>
        </p:spPr>
      </p:pic>
      <p:sp>
        <p:nvSpPr>
          <p:cNvPr id="22" name="Rectangle 21">
            <a:extLst>
              <a:ext uri="{FF2B5EF4-FFF2-40B4-BE49-F238E27FC236}">
                <a16:creationId xmlns:a16="http://schemas.microsoft.com/office/drawing/2014/main" id="{10DE02C5-91E8-DF8B-4D2C-D4FAEEB5223D}"/>
              </a:ext>
            </a:extLst>
          </p:cNvPr>
          <p:cNvSpPr/>
          <p:nvPr/>
        </p:nvSpPr>
        <p:spPr>
          <a:xfrm rot="10800000">
            <a:off x="-1" y="1"/>
            <a:ext cx="7743825" cy="6858000"/>
          </a:xfrm>
          <a:prstGeom prst="rect">
            <a:avLst/>
          </a:prstGeom>
          <a:gradFill>
            <a:gsLst>
              <a:gs pos="0">
                <a:schemeClr val="bg1">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object 2">
            <a:hlinkClick r:id="rId3"/>
            <a:extLst>
              <a:ext uri="{FF2B5EF4-FFF2-40B4-BE49-F238E27FC236}">
                <a16:creationId xmlns:a16="http://schemas.microsoft.com/office/drawing/2014/main" id="{F355D6B2-41ED-AFBF-CBE7-71E5AA8E66D8}"/>
              </a:ext>
            </a:extLst>
          </p:cNvPr>
          <p:cNvPicPr/>
          <p:nvPr/>
        </p:nvPicPr>
        <p:blipFill>
          <a:blip r:embed="rId4" cstate="print"/>
          <a:stretch>
            <a:fillRect/>
          </a:stretch>
        </p:blipFill>
        <p:spPr>
          <a:xfrm>
            <a:off x="392610" y="979750"/>
            <a:ext cx="2652116" cy="1401960"/>
          </a:xfrm>
          <a:prstGeom prst="rect">
            <a:avLst/>
          </a:prstGeom>
        </p:spPr>
      </p:pic>
      <p:cxnSp>
        <p:nvCxnSpPr>
          <p:cNvPr id="24" name="Straight Connector 23">
            <a:extLst>
              <a:ext uri="{FF2B5EF4-FFF2-40B4-BE49-F238E27FC236}">
                <a16:creationId xmlns:a16="http://schemas.microsoft.com/office/drawing/2014/main" id="{CBC7E5BD-31C6-25AD-CBE5-728F95AEFB04}"/>
              </a:ext>
            </a:extLst>
          </p:cNvPr>
          <p:cNvCxnSpPr>
            <a:cxnSpLocks/>
          </p:cNvCxnSpPr>
          <p:nvPr/>
        </p:nvCxnSpPr>
        <p:spPr>
          <a:xfrm>
            <a:off x="460024" y="2550583"/>
            <a:ext cx="2607026" cy="0"/>
          </a:xfrm>
          <a:prstGeom prst="line">
            <a:avLst/>
          </a:prstGeom>
          <a:ln w="28575">
            <a:solidFill>
              <a:srgbClr val="1B6941"/>
            </a:solidFill>
          </a:ln>
        </p:spPr>
        <p:style>
          <a:lnRef idx="1">
            <a:schemeClr val="accent1"/>
          </a:lnRef>
          <a:fillRef idx="0">
            <a:schemeClr val="accent1"/>
          </a:fillRef>
          <a:effectRef idx="0">
            <a:schemeClr val="accent1"/>
          </a:effectRef>
          <a:fontRef idx="minor">
            <a:schemeClr val="tx1"/>
          </a:fontRef>
        </p:style>
      </p:cxnSp>
      <p:sp>
        <p:nvSpPr>
          <p:cNvPr id="26" name="object 6">
            <a:extLst>
              <a:ext uri="{FF2B5EF4-FFF2-40B4-BE49-F238E27FC236}">
                <a16:creationId xmlns:a16="http://schemas.microsoft.com/office/drawing/2014/main" id="{EA9C4B8C-64F9-7F17-7DB0-511264DB89F5}"/>
              </a:ext>
            </a:extLst>
          </p:cNvPr>
          <p:cNvSpPr txBox="1"/>
          <p:nvPr/>
        </p:nvSpPr>
        <p:spPr>
          <a:xfrm>
            <a:off x="470829" y="2757744"/>
            <a:ext cx="2853396" cy="3069782"/>
          </a:xfrm>
          <a:prstGeom prst="rect">
            <a:avLst/>
          </a:prstGeom>
        </p:spPr>
        <p:txBody>
          <a:bodyPr vert="horz" wrap="square" lIns="0" tIns="11906" rIns="0" bIns="0" rtlCol="0">
            <a:spAutoFit/>
          </a:bodyPr>
          <a:lstStyle/>
          <a:p>
            <a:pPr marL="11906" marR="94655">
              <a:lnSpc>
                <a:spcPct val="106300"/>
              </a:lnSpc>
              <a:spcBef>
                <a:spcPts val="94"/>
              </a:spcBef>
            </a:pPr>
            <a:r>
              <a:rPr sz="900" spc="19" dirty="0">
                <a:solidFill>
                  <a:srgbClr val="18323C"/>
                </a:solidFill>
                <a:latin typeface="Raleway" pitchFamily="2" charset="0"/>
                <a:cs typeface="Trebuchet MS"/>
              </a:rPr>
              <a:t>Lehr</a:t>
            </a:r>
            <a:r>
              <a:rPr sz="900" spc="38" dirty="0">
                <a:solidFill>
                  <a:srgbClr val="18323C"/>
                </a:solidFill>
                <a:latin typeface="Raleway" pitchFamily="2" charset="0"/>
                <a:cs typeface="Trebuchet MS"/>
              </a:rPr>
              <a:t> </a:t>
            </a:r>
            <a:r>
              <a:rPr sz="900" spc="19" dirty="0">
                <a:solidFill>
                  <a:srgbClr val="18323C"/>
                </a:solidFill>
                <a:latin typeface="Raleway" pitchFamily="2" charset="0"/>
                <a:cs typeface="Trebuchet MS"/>
              </a:rPr>
              <a:t>Engineering,</a:t>
            </a:r>
            <a:r>
              <a:rPr sz="900" spc="38" dirty="0">
                <a:solidFill>
                  <a:srgbClr val="18323C"/>
                </a:solidFill>
                <a:latin typeface="Raleway" pitchFamily="2" charset="0"/>
                <a:cs typeface="Trebuchet MS"/>
              </a:rPr>
              <a:t> </a:t>
            </a:r>
            <a:r>
              <a:rPr sz="900" spc="42" dirty="0">
                <a:solidFill>
                  <a:srgbClr val="18323C"/>
                </a:solidFill>
                <a:latin typeface="Raleway" pitchFamily="2" charset="0"/>
                <a:cs typeface="Trebuchet MS"/>
              </a:rPr>
              <a:t>established </a:t>
            </a:r>
            <a:r>
              <a:rPr sz="900" spc="19" dirty="0">
                <a:solidFill>
                  <a:srgbClr val="18323C"/>
                </a:solidFill>
                <a:latin typeface="Raleway" pitchFamily="2" charset="0"/>
                <a:cs typeface="Trebuchet MS"/>
              </a:rPr>
              <a:t>in</a:t>
            </a:r>
            <a:r>
              <a:rPr sz="900" spc="38" dirty="0">
                <a:solidFill>
                  <a:srgbClr val="18323C"/>
                </a:solidFill>
                <a:latin typeface="Raleway" pitchFamily="2" charset="0"/>
                <a:cs typeface="Trebuchet MS"/>
              </a:rPr>
              <a:t> </a:t>
            </a:r>
            <a:r>
              <a:rPr sz="900" spc="19" dirty="0">
                <a:solidFill>
                  <a:srgbClr val="18323C"/>
                </a:solidFill>
                <a:latin typeface="Raleway" pitchFamily="2" charset="0"/>
                <a:cs typeface="Trebuchet MS"/>
              </a:rPr>
              <a:t>1969,</a:t>
            </a:r>
            <a:r>
              <a:rPr sz="900" spc="38" dirty="0">
                <a:solidFill>
                  <a:srgbClr val="18323C"/>
                </a:solidFill>
                <a:latin typeface="Raleway" pitchFamily="2" charset="0"/>
                <a:cs typeface="Trebuchet MS"/>
              </a:rPr>
              <a:t> </a:t>
            </a:r>
            <a:r>
              <a:rPr sz="900" spc="19" dirty="0">
                <a:solidFill>
                  <a:srgbClr val="18323C"/>
                </a:solidFill>
                <a:latin typeface="Raleway" pitchFamily="2" charset="0"/>
                <a:cs typeface="Trebuchet MS"/>
              </a:rPr>
              <a:t>is</a:t>
            </a:r>
            <a:r>
              <a:rPr sz="900" spc="42" dirty="0">
                <a:solidFill>
                  <a:srgbClr val="18323C"/>
                </a:solidFill>
                <a:latin typeface="Raleway" pitchFamily="2" charset="0"/>
                <a:cs typeface="Trebuchet MS"/>
              </a:rPr>
              <a:t> </a:t>
            </a:r>
            <a:r>
              <a:rPr sz="900" spc="19" dirty="0">
                <a:solidFill>
                  <a:srgbClr val="18323C"/>
                </a:solidFill>
                <a:latin typeface="Raleway" pitchFamily="2" charset="0"/>
                <a:cs typeface="Trebuchet MS"/>
              </a:rPr>
              <a:t>an</a:t>
            </a:r>
            <a:r>
              <a:rPr sz="900" spc="38" dirty="0">
                <a:solidFill>
                  <a:srgbClr val="18323C"/>
                </a:solidFill>
                <a:latin typeface="Raleway" pitchFamily="2" charset="0"/>
                <a:cs typeface="Trebuchet MS"/>
              </a:rPr>
              <a:t> </a:t>
            </a:r>
            <a:r>
              <a:rPr sz="900" spc="19" dirty="0">
                <a:solidFill>
                  <a:srgbClr val="18323C"/>
                </a:solidFill>
                <a:latin typeface="Raleway" pitchFamily="2" charset="0"/>
                <a:cs typeface="Trebuchet MS"/>
              </a:rPr>
              <a:t>internationally</a:t>
            </a:r>
            <a:r>
              <a:rPr sz="900" spc="42" dirty="0">
                <a:solidFill>
                  <a:srgbClr val="18323C"/>
                </a:solidFill>
                <a:latin typeface="Raleway" pitchFamily="2" charset="0"/>
                <a:cs typeface="Trebuchet MS"/>
              </a:rPr>
              <a:t> </a:t>
            </a:r>
            <a:r>
              <a:rPr sz="900" spc="47" dirty="0">
                <a:solidFill>
                  <a:srgbClr val="18323C"/>
                </a:solidFill>
                <a:latin typeface="Raleway" pitchFamily="2" charset="0"/>
                <a:cs typeface="Trebuchet MS"/>
              </a:rPr>
              <a:t>known </a:t>
            </a:r>
            <a:r>
              <a:rPr sz="900" spc="42" dirty="0">
                <a:solidFill>
                  <a:srgbClr val="18323C"/>
                </a:solidFill>
                <a:latin typeface="Raleway" pitchFamily="2" charset="0"/>
                <a:cs typeface="Trebuchet MS"/>
              </a:rPr>
              <a:t>consulting</a:t>
            </a:r>
            <a:r>
              <a:rPr sz="900" spc="70" dirty="0">
                <a:solidFill>
                  <a:srgbClr val="18323C"/>
                </a:solidFill>
                <a:latin typeface="Raleway" pitchFamily="2" charset="0"/>
                <a:cs typeface="Trebuchet MS"/>
              </a:rPr>
              <a:t> </a:t>
            </a:r>
            <a:r>
              <a:rPr sz="900" spc="47" dirty="0">
                <a:solidFill>
                  <a:srgbClr val="18323C"/>
                </a:solidFill>
                <a:latin typeface="Raleway" pitchFamily="2" charset="0"/>
                <a:cs typeface="Trebuchet MS"/>
              </a:rPr>
              <a:t>mechanical-</a:t>
            </a:r>
            <a:r>
              <a:rPr sz="900" spc="19" dirty="0">
                <a:solidFill>
                  <a:srgbClr val="18323C"/>
                </a:solidFill>
                <a:latin typeface="Raleway" pitchFamily="2" charset="0"/>
                <a:cs typeface="Trebuchet MS"/>
              </a:rPr>
              <a:t>electrical</a:t>
            </a:r>
            <a:r>
              <a:rPr sz="900" spc="70" dirty="0">
                <a:solidFill>
                  <a:srgbClr val="18323C"/>
                </a:solidFill>
                <a:latin typeface="Raleway" pitchFamily="2" charset="0"/>
                <a:cs typeface="Trebuchet MS"/>
              </a:rPr>
              <a:t> </a:t>
            </a:r>
            <a:r>
              <a:rPr sz="900" spc="19" dirty="0">
                <a:solidFill>
                  <a:srgbClr val="18323C"/>
                </a:solidFill>
                <a:latin typeface="Raleway" pitchFamily="2" charset="0"/>
                <a:cs typeface="Trebuchet MS"/>
              </a:rPr>
              <a:t>engineering</a:t>
            </a:r>
            <a:r>
              <a:rPr sz="900" spc="75" dirty="0">
                <a:solidFill>
                  <a:srgbClr val="18323C"/>
                </a:solidFill>
                <a:latin typeface="Raleway" pitchFamily="2" charset="0"/>
                <a:cs typeface="Trebuchet MS"/>
              </a:rPr>
              <a:t> </a:t>
            </a:r>
            <a:r>
              <a:rPr sz="900" spc="19" dirty="0">
                <a:solidFill>
                  <a:srgbClr val="18323C"/>
                </a:solidFill>
                <a:latin typeface="Raleway" pitchFamily="2" charset="0"/>
                <a:cs typeface="Trebuchet MS"/>
              </a:rPr>
              <a:t>firm</a:t>
            </a:r>
            <a:r>
              <a:rPr sz="900" spc="70" dirty="0">
                <a:solidFill>
                  <a:srgbClr val="18323C"/>
                </a:solidFill>
                <a:latin typeface="Raleway" pitchFamily="2" charset="0"/>
                <a:cs typeface="Trebuchet MS"/>
              </a:rPr>
              <a:t> </a:t>
            </a:r>
            <a:r>
              <a:rPr sz="900" spc="52" dirty="0">
                <a:solidFill>
                  <a:srgbClr val="18323C"/>
                </a:solidFill>
                <a:latin typeface="Raleway" pitchFamily="2" charset="0"/>
                <a:cs typeface="Trebuchet MS"/>
              </a:rPr>
              <a:t>has</a:t>
            </a:r>
            <a:r>
              <a:rPr sz="900" spc="75" dirty="0">
                <a:solidFill>
                  <a:srgbClr val="18323C"/>
                </a:solidFill>
                <a:latin typeface="Raleway" pitchFamily="2" charset="0"/>
                <a:cs typeface="Trebuchet MS"/>
              </a:rPr>
              <a:t> </a:t>
            </a:r>
            <a:r>
              <a:rPr sz="900" spc="42" dirty="0">
                <a:solidFill>
                  <a:srgbClr val="18323C"/>
                </a:solidFill>
                <a:latin typeface="Raleway" pitchFamily="2" charset="0"/>
                <a:cs typeface="Trebuchet MS"/>
              </a:rPr>
              <a:t>successfully </a:t>
            </a:r>
            <a:r>
              <a:rPr sz="900" spc="52" dirty="0">
                <a:solidFill>
                  <a:srgbClr val="18323C"/>
                </a:solidFill>
                <a:latin typeface="Raleway" pitchFamily="2" charset="0"/>
                <a:cs typeface="Trebuchet MS"/>
              </a:rPr>
              <a:t>completed</a:t>
            </a:r>
            <a:r>
              <a:rPr sz="900" spc="117" dirty="0">
                <a:solidFill>
                  <a:srgbClr val="18323C"/>
                </a:solidFill>
                <a:latin typeface="Raleway" pitchFamily="2" charset="0"/>
                <a:cs typeface="Trebuchet MS"/>
              </a:rPr>
              <a:t> </a:t>
            </a:r>
            <a:r>
              <a:rPr sz="900" dirty="0">
                <a:solidFill>
                  <a:srgbClr val="18323C"/>
                </a:solidFill>
                <a:latin typeface="Raleway" pitchFamily="2" charset="0"/>
                <a:cs typeface="Trebuchet MS"/>
              </a:rPr>
              <a:t>projects</a:t>
            </a:r>
            <a:r>
              <a:rPr sz="900" spc="117" dirty="0">
                <a:solidFill>
                  <a:srgbClr val="18323C"/>
                </a:solidFill>
                <a:latin typeface="Raleway" pitchFamily="2" charset="0"/>
                <a:cs typeface="Trebuchet MS"/>
              </a:rPr>
              <a:t> </a:t>
            </a:r>
            <a:r>
              <a:rPr sz="900" spc="52" dirty="0">
                <a:solidFill>
                  <a:srgbClr val="18323C"/>
                </a:solidFill>
                <a:latin typeface="Raleway" pitchFamily="2" charset="0"/>
                <a:cs typeface="Trebuchet MS"/>
              </a:rPr>
              <a:t>on</a:t>
            </a:r>
            <a:r>
              <a:rPr sz="900" spc="117" dirty="0">
                <a:solidFill>
                  <a:srgbClr val="18323C"/>
                </a:solidFill>
                <a:latin typeface="Raleway" pitchFamily="2" charset="0"/>
                <a:cs typeface="Trebuchet MS"/>
              </a:rPr>
              <a:t> </a:t>
            </a:r>
            <a:r>
              <a:rPr sz="900" dirty="0">
                <a:solidFill>
                  <a:srgbClr val="18323C"/>
                </a:solidFill>
                <a:latin typeface="Raleway" pitchFamily="2" charset="0"/>
                <a:cs typeface="Trebuchet MS"/>
              </a:rPr>
              <a:t>six</a:t>
            </a:r>
            <a:r>
              <a:rPr sz="900" spc="122" dirty="0">
                <a:solidFill>
                  <a:srgbClr val="18323C"/>
                </a:solidFill>
                <a:latin typeface="Raleway" pitchFamily="2" charset="0"/>
                <a:cs typeface="Trebuchet MS"/>
              </a:rPr>
              <a:t> </a:t>
            </a:r>
            <a:r>
              <a:rPr sz="900" dirty="0">
                <a:solidFill>
                  <a:srgbClr val="18323C"/>
                </a:solidFill>
                <a:latin typeface="Raleway" pitchFamily="2" charset="0"/>
                <a:cs typeface="Trebuchet MS"/>
              </a:rPr>
              <a:t>Continents.</a:t>
            </a:r>
            <a:r>
              <a:rPr sz="900" spc="117" dirty="0">
                <a:solidFill>
                  <a:srgbClr val="18323C"/>
                </a:solidFill>
                <a:latin typeface="Raleway" pitchFamily="2" charset="0"/>
                <a:cs typeface="Trebuchet MS"/>
              </a:rPr>
              <a:t> </a:t>
            </a:r>
            <a:r>
              <a:rPr sz="900" dirty="0">
                <a:solidFill>
                  <a:srgbClr val="18323C"/>
                </a:solidFill>
                <a:latin typeface="Raleway" pitchFamily="2" charset="0"/>
                <a:cs typeface="Trebuchet MS"/>
              </a:rPr>
              <a:t>Lehr</a:t>
            </a:r>
            <a:r>
              <a:rPr sz="900" spc="117" dirty="0">
                <a:solidFill>
                  <a:srgbClr val="18323C"/>
                </a:solidFill>
                <a:latin typeface="Raleway" pitchFamily="2" charset="0"/>
                <a:cs typeface="Trebuchet MS"/>
              </a:rPr>
              <a:t> </a:t>
            </a:r>
            <a:r>
              <a:rPr sz="900" dirty="0">
                <a:solidFill>
                  <a:srgbClr val="18323C"/>
                </a:solidFill>
                <a:latin typeface="Raleway" pitchFamily="2" charset="0"/>
                <a:cs typeface="Trebuchet MS"/>
              </a:rPr>
              <a:t>is</a:t>
            </a:r>
            <a:r>
              <a:rPr sz="900" spc="122" dirty="0">
                <a:solidFill>
                  <a:srgbClr val="18323C"/>
                </a:solidFill>
                <a:latin typeface="Raleway" pitchFamily="2" charset="0"/>
                <a:cs typeface="Trebuchet MS"/>
              </a:rPr>
              <a:t> </a:t>
            </a:r>
            <a:r>
              <a:rPr sz="900" dirty="0">
                <a:solidFill>
                  <a:srgbClr val="18323C"/>
                </a:solidFill>
                <a:latin typeface="Raleway" pitchFamily="2" charset="0"/>
                <a:cs typeface="Trebuchet MS"/>
              </a:rPr>
              <a:t>well-</a:t>
            </a:r>
            <a:r>
              <a:rPr sz="900" spc="56" dirty="0">
                <a:solidFill>
                  <a:srgbClr val="18323C"/>
                </a:solidFill>
                <a:latin typeface="Raleway" pitchFamily="2" charset="0"/>
                <a:cs typeface="Trebuchet MS"/>
              </a:rPr>
              <a:t>known</a:t>
            </a:r>
            <a:r>
              <a:rPr sz="900" spc="117" dirty="0">
                <a:solidFill>
                  <a:srgbClr val="18323C"/>
                </a:solidFill>
                <a:latin typeface="Raleway" pitchFamily="2" charset="0"/>
                <a:cs typeface="Trebuchet MS"/>
              </a:rPr>
              <a:t> </a:t>
            </a:r>
            <a:r>
              <a:rPr sz="900" dirty="0">
                <a:solidFill>
                  <a:srgbClr val="18323C"/>
                </a:solidFill>
                <a:latin typeface="Raleway" pitchFamily="2" charset="0"/>
                <a:cs typeface="Trebuchet MS"/>
              </a:rPr>
              <a:t>for</a:t>
            </a:r>
            <a:r>
              <a:rPr sz="900" spc="117" dirty="0">
                <a:solidFill>
                  <a:srgbClr val="18323C"/>
                </a:solidFill>
                <a:latin typeface="Raleway" pitchFamily="2" charset="0"/>
                <a:cs typeface="Trebuchet MS"/>
              </a:rPr>
              <a:t> </a:t>
            </a:r>
            <a:r>
              <a:rPr sz="900" spc="-23" dirty="0">
                <a:solidFill>
                  <a:srgbClr val="18323C"/>
                </a:solidFill>
                <a:latin typeface="Raleway" pitchFamily="2" charset="0"/>
                <a:cs typeface="Trebuchet MS"/>
              </a:rPr>
              <a:t>its </a:t>
            </a:r>
            <a:r>
              <a:rPr sz="900" spc="9" dirty="0">
                <a:solidFill>
                  <a:srgbClr val="18323C"/>
                </a:solidFill>
                <a:latin typeface="Raleway" pitchFamily="2" charset="0"/>
                <a:cs typeface="Trebuchet MS"/>
              </a:rPr>
              <a:t>innovation</a:t>
            </a:r>
            <a:r>
              <a:rPr sz="900" spc="66" dirty="0">
                <a:solidFill>
                  <a:srgbClr val="18323C"/>
                </a:solidFill>
                <a:latin typeface="Raleway" pitchFamily="2" charset="0"/>
                <a:cs typeface="Trebuchet MS"/>
              </a:rPr>
              <a:t> </a:t>
            </a:r>
            <a:r>
              <a:rPr sz="900" spc="47" dirty="0">
                <a:solidFill>
                  <a:srgbClr val="18323C"/>
                </a:solidFill>
                <a:latin typeface="Raleway" pitchFamily="2" charset="0"/>
                <a:cs typeface="Trebuchet MS"/>
              </a:rPr>
              <a:t>and</a:t>
            </a:r>
            <a:r>
              <a:rPr sz="900" spc="70" dirty="0">
                <a:solidFill>
                  <a:srgbClr val="18323C"/>
                </a:solidFill>
                <a:latin typeface="Raleway" pitchFamily="2" charset="0"/>
                <a:cs typeface="Trebuchet MS"/>
              </a:rPr>
              <a:t> </a:t>
            </a:r>
            <a:r>
              <a:rPr sz="900" spc="56" dirty="0">
                <a:solidFill>
                  <a:srgbClr val="18323C"/>
                </a:solidFill>
                <a:latin typeface="Raleway" pitchFamily="2" charset="0"/>
                <a:cs typeface="Trebuchet MS"/>
              </a:rPr>
              <a:t>successful</a:t>
            </a:r>
            <a:r>
              <a:rPr sz="900" spc="70" dirty="0">
                <a:solidFill>
                  <a:srgbClr val="18323C"/>
                </a:solidFill>
                <a:latin typeface="Raleway" pitchFamily="2" charset="0"/>
                <a:cs typeface="Trebuchet MS"/>
              </a:rPr>
              <a:t> </a:t>
            </a:r>
            <a:r>
              <a:rPr sz="900" spc="9" dirty="0">
                <a:solidFill>
                  <a:srgbClr val="18323C"/>
                </a:solidFill>
                <a:latin typeface="Raleway" pitchFamily="2" charset="0"/>
                <a:cs typeface="Trebuchet MS"/>
              </a:rPr>
              <a:t>application</a:t>
            </a:r>
            <a:r>
              <a:rPr sz="900" spc="70" dirty="0">
                <a:solidFill>
                  <a:srgbClr val="18323C"/>
                </a:solidFill>
                <a:latin typeface="Raleway" pitchFamily="2" charset="0"/>
                <a:cs typeface="Trebuchet MS"/>
              </a:rPr>
              <a:t> </a:t>
            </a:r>
            <a:r>
              <a:rPr sz="900" spc="9" dirty="0">
                <a:solidFill>
                  <a:srgbClr val="18323C"/>
                </a:solidFill>
                <a:latin typeface="Raleway" pitchFamily="2" charset="0"/>
                <a:cs typeface="Trebuchet MS"/>
              </a:rPr>
              <a:t>of</a:t>
            </a:r>
            <a:r>
              <a:rPr sz="900" spc="70" dirty="0">
                <a:solidFill>
                  <a:srgbClr val="18323C"/>
                </a:solidFill>
                <a:latin typeface="Raleway" pitchFamily="2" charset="0"/>
                <a:cs typeface="Trebuchet MS"/>
              </a:rPr>
              <a:t> </a:t>
            </a:r>
            <a:r>
              <a:rPr sz="900" spc="42" dirty="0">
                <a:solidFill>
                  <a:srgbClr val="18323C"/>
                </a:solidFill>
                <a:latin typeface="Raleway" pitchFamily="2" charset="0"/>
                <a:cs typeface="Trebuchet MS"/>
              </a:rPr>
              <a:t>leading</a:t>
            </a:r>
            <a:r>
              <a:rPr sz="900" spc="66" dirty="0">
                <a:solidFill>
                  <a:srgbClr val="18323C"/>
                </a:solidFill>
                <a:latin typeface="Raleway" pitchFamily="2" charset="0"/>
                <a:cs typeface="Trebuchet MS"/>
              </a:rPr>
              <a:t> </a:t>
            </a:r>
            <a:r>
              <a:rPr sz="900" spc="52" dirty="0">
                <a:solidFill>
                  <a:srgbClr val="18323C"/>
                </a:solidFill>
                <a:latin typeface="Raleway" pitchFamily="2" charset="0"/>
                <a:cs typeface="Trebuchet MS"/>
              </a:rPr>
              <a:t>technology</a:t>
            </a:r>
            <a:r>
              <a:rPr sz="900" spc="70" dirty="0">
                <a:solidFill>
                  <a:srgbClr val="18323C"/>
                </a:solidFill>
                <a:latin typeface="Raleway" pitchFamily="2" charset="0"/>
                <a:cs typeface="Trebuchet MS"/>
              </a:rPr>
              <a:t> </a:t>
            </a:r>
            <a:r>
              <a:rPr sz="900" spc="52" dirty="0">
                <a:solidFill>
                  <a:srgbClr val="18323C"/>
                </a:solidFill>
                <a:latin typeface="Raleway" pitchFamily="2" charset="0"/>
                <a:cs typeface="Trebuchet MS"/>
              </a:rPr>
              <a:t>on</a:t>
            </a:r>
            <a:r>
              <a:rPr sz="900" spc="70" dirty="0">
                <a:solidFill>
                  <a:srgbClr val="18323C"/>
                </a:solidFill>
                <a:latin typeface="Raleway" pitchFamily="2" charset="0"/>
                <a:cs typeface="Trebuchet MS"/>
              </a:rPr>
              <a:t> </a:t>
            </a:r>
            <a:r>
              <a:rPr sz="900" spc="-47" dirty="0">
                <a:solidFill>
                  <a:srgbClr val="18323C"/>
                </a:solidFill>
                <a:latin typeface="Raleway" pitchFamily="2" charset="0"/>
                <a:cs typeface="Trebuchet MS"/>
              </a:rPr>
              <a:t>a </a:t>
            </a:r>
            <a:r>
              <a:rPr sz="900" dirty="0">
                <a:solidFill>
                  <a:srgbClr val="18323C"/>
                </a:solidFill>
                <a:latin typeface="Raleway" pitchFamily="2" charset="0"/>
                <a:cs typeface="Trebuchet MS"/>
              </a:rPr>
              <a:t>wide</a:t>
            </a:r>
            <a:r>
              <a:rPr sz="900" spc="113" dirty="0">
                <a:solidFill>
                  <a:srgbClr val="18323C"/>
                </a:solidFill>
                <a:latin typeface="Raleway" pitchFamily="2" charset="0"/>
                <a:cs typeface="Trebuchet MS"/>
              </a:rPr>
              <a:t> </a:t>
            </a:r>
            <a:r>
              <a:rPr sz="900" dirty="0">
                <a:solidFill>
                  <a:srgbClr val="18323C"/>
                </a:solidFill>
                <a:latin typeface="Raleway" pitchFamily="2" charset="0"/>
                <a:cs typeface="Trebuchet MS"/>
              </a:rPr>
              <a:t>variety</a:t>
            </a:r>
            <a:r>
              <a:rPr sz="900" spc="113" dirty="0">
                <a:solidFill>
                  <a:srgbClr val="18323C"/>
                </a:solidFill>
                <a:latin typeface="Raleway" pitchFamily="2" charset="0"/>
                <a:cs typeface="Trebuchet MS"/>
              </a:rPr>
              <a:t> </a:t>
            </a:r>
            <a:r>
              <a:rPr sz="900" dirty="0">
                <a:solidFill>
                  <a:srgbClr val="18323C"/>
                </a:solidFill>
                <a:latin typeface="Raleway" pitchFamily="2" charset="0"/>
                <a:cs typeface="Trebuchet MS"/>
              </a:rPr>
              <a:t>of</a:t>
            </a:r>
            <a:r>
              <a:rPr sz="900" spc="117" dirty="0">
                <a:solidFill>
                  <a:srgbClr val="18323C"/>
                </a:solidFill>
                <a:latin typeface="Raleway" pitchFamily="2" charset="0"/>
                <a:cs typeface="Trebuchet MS"/>
              </a:rPr>
              <a:t> </a:t>
            </a:r>
            <a:r>
              <a:rPr sz="900" dirty="0">
                <a:solidFill>
                  <a:srgbClr val="18323C"/>
                </a:solidFill>
                <a:latin typeface="Raleway" pitchFamily="2" charset="0"/>
                <a:cs typeface="Trebuchet MS"/>
              </a:rPr>
              <a:t>project</a:t>
            </a:r>
            <a:r>
              <a:rPr sz="900" spc="113" dirty="0">
                <a:solidFill>
                  <a:srgbClr val="18323C"/>
                </a:solidFill>
                <a:latin typeface="Raleway" pitchFamily="2" charset="0"/>
                <a:cs typeface="Trebuchet MS"/>
              </a:rPr>
              <a:t> </a:t>
            </a:r>
            <a:r>
              <a:rPr sz="900" spc="-9" dirty="0">
                <a:solidFill>
                  <a:srgbClr val="18323C"/>
                </a:solidFill>
                <a:latin typeface="Raleway" pitchFamily="2" charset="0"/>
                <a:cs typeface="Trebuchet MS"/>
              </a:rPr>
              <a:t>types.</a:t>
            </a:r>
            <a:endParaRPr sz="900" dirty="0">
              <a:latin typeface="Raleway" pitchFamily="2" charset="0"/>
              <a:cs typeface="Trebuchet MS"/>
            </a:endParaRPr>
          </a:p>
          <a:p>
            <a:pPr>
              <a:spcBef>
                <a:spcPts val="47"/>
              </a:spcBef>
            </a:pPr>
            <a:endParaRPr sz="900" dirty="0">
              <a:latin typeface="Raleway" pitchFamily="2" charset="0"/>
              <a:cs typeface="Trebuchet MS"/>
            </a:endParaRPr>
          </a:p>
          <a:p>
            <a:pPr marL="11906" marR="4763">
              <a:lnSpc>
                <a:spcPct val="106300"/>
              </a:lnSpc>
              <a:spcBef>
                <a:spcPts val="5"/>
              </a:spcBef>
            </a:pPr>
            <a:r>
              <a:rPr sz="900" spc="19" dirty="0">
                <a:solidFill>
                  <a:srgbClr val="18323C"/>
                </a:solidFill>
                <a:latin typeface="Raleway" pitchFamily="2" charset="0"/>
                <a:cs typeface="Trebuchet MS"/>
              </a:rPr>
              <a:t>Lehr‘s</a:t>
            </a:r>
            <a:r>
              <a:rPr sz="900" spc="42" dirty="0">
                <a:solidFill>
                  <a:srgbClr val="18323C"/>
                </a:solidFill>
                <a:latin typeface="Raleway" pitchFamily="2" charset="0"/>
                <a:cs typeface="Trebuchet MS"/>
              </a:rPr>
              <a:t> </a:t>
            </a:r>
            <a:r>
              <a:rPr sz="900" spc="75" dirty="0">
                <a:solidFill>
                  <a:srgbClr val="18323C"/>
                </a:solidFill>
                <a:latin typeface="Raleway" pitchFamily="2" charset="0"/>
                <a:cs typeface="Trebuchet MS"/>
              </a:rPr>
              <a:t>success</a:t>
            </a:r>
            <a:r>
              <a:rPr sz="900" spc="42" dirty="0">
                <a:solidFill>
                  <a:srgbClr val="18323C"/>
                </a:solidFill>
                <a:latin typeface="Raleway" pitchFamily="2" charset="0"/>
                <a:cs typeface="Trebuchet MS"/>
              </a:rPr>
              <a:t> </a:t>
            </a:r>
            <a:r>
              <a:rPr sz="900" spc="19" dirty="0">
                <a:solidFill>
                  <a:srgbClr val="18323C"/>
                </a:solidFill>
                <a:latin typeface="Raleway" pitchFamily="2" charset="0"/>
                <a:cs typeface="Trebuchet MS"/>
              </a:rPr>
              <a:t>is</a:t>
            </a:r>
            <a:r>
              <a:rPr sz="900" spc="47" dirty="0">
                <a:solidFill>
                  <a:srgbClr val="18323C"/>
                </a:solidFill>
                <a:latin typeface="Raleway" pitchFamily="2" charset="0"/>
                <a:cs typeface="Trebuchet MS"/>
              </a:rPr>
              <a:t> </a:t>
            </a:r>
            <a:r>
              <a:rPr sz="900" spc="52" dirty="0">
                <a:solidFill>
                  <a:srgbClr val="18323C"/>
                </a:solidFill>
                <a:latin typeface="Raleway" pitchFamily="2" charset="0"/>
                <a:cs typeface="Trebuchet MS"/>
              </a:rPr>
              <a:t>founded</a:t>
            </a:r>
            <a:r>
              <a:rPr sz="900" spc="42" dirty="0">
                <a:solidFill>
                  <a:srgbClr val="18323C"/>
                </a:solidFill>
                <a:latin typeface="Raleway" pitchFamily="2" charset="0"/>
                <a:cs typeface="Trebuchet MS"/>
              </a:rPr>
              <a:t> </a:t>
            </a:r>
            <a:r>
              <a:rPr sz="900" spc="52" dirty="0">
                <a:solidFill>
                  <a:srgbClr val="18323C"/>
                </a:solidFill>
                <a:latin typeface="Raleway" pitchFamily="2" charset="0"/>
                <a:cs typeface="Trebuchet MS"/>
              </a:rPr>
              <a:t>on</a:t>
            </a:r>
            <a:r>
              <a:rPr sz="900" spc="47" dirty="0">
                <a:solidFill>
                  <a:srgbClr val="18323C"/>
                </a:solidFill>
                <a:latin typeface="Raleway" pitchFamily="2" charset="0"/>
                <a:cs typeface="Trebuchet MS"/>
              </a:rPr>
              <a:t> understanding</a:t>
            </a:r>
            <a:r>
              <a:rPr sz="900" spc="42" dirty="0">
                <a:solidFill>
                  <a:srgbClr val="18323C"/>
                </a:solidFill>
                <a:latin typeface="Raleway" pitchFamily="2" charset="0"/>
                <a:cs typeface="Trebuchet MS"/>
              </a:rPr>
              <a:t> </a:t>
            </a:r>
            <a:r>
              <a:rPr sz="900" spc="19" dirty="0">
                <a:solidFill>
                  <a:srgbClr val="18323C"/>
                </a:solidFill>
                <a:latin typeface="Raleway" pitchFamily="2" charset="0"/>
                <a:cs typeface="Trebuchet MS"/>
              </a:rPr>
              <a:t>client</a:t>
            </a:r>
            <a:r>
              <a:rPr sz="900" spc="47" dirty="0">
                <a:solidFill>
                  <a:srgbClr val="18323C"/>
                </a:solidFill>
                <a:latin typeface="Raleway" pitchFamily="2" charset="0"/>
                <a:cs typeface="Trebuchet MS"/>
              </a:rPr>
              <a:t> </a:t>
            </a:r>
            <a:r>
              <a:rPr sz="900" spc="19" dirty="0">
                <a:solidFill>
                  <a:srgbClr val="18323C"/>
                </a:solidFill>
                <a:latin typeface="Raleway" pitchFamily="2" charset="0"/>
                <a:cs typeface="Trebuchet MS"/>
              </a:rPr>
              <a:t>requirements</a:t>
            </a:r>
            <a:r>
              <a:rPr sz="900" spc="42" dirty="0">
                <a:solidFill>
                  <a:srgbClr val="18323C"/>
                </a:solidFill>
                <a:latin typeface="Raleway" pitchFamily="2" charset="0"/>
                <a:cs typeface="Trebuchet MS"/>
              </a:rPr>
              <a:t> </a:t>
            </a:r>
            <a:r>
              <a:rPr sz="900" spc="23" dirty="0">
                <a:solidFill>
                  <a:srgbClr val="18323C"/>
                </a:solidFill>
                <a:latin typeface="Raleway" pitchFamily="2" charset="0"/>
                <a:cs typeface="Trebuchet MS"/>
              </a:rPr>
              <a:t>and </a:t>
            </a:r>
            <a:r>
              <a:rPr sz="900" spc="9" dirty="0">
                <a:solidFill>
                  <a:srgbClr val="18323C"/>
                </a:solidFill>
                <a:latin typeface="Raleway" pitchFamily="2" charset="0"/>
                <a:cs typeface="Trebuchet MS"/>
              </a:rPr>
              <a:t>then</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acting</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in</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a</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fiduciary</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capacity</a:t>
            </a:r>
            <a:r>
              <a:rPr sz="900" spc="98" dirty="0">
                <a:solidFill>
                  <a:srgbClr val="18323C"/>
                </a:solidFill>
                <a:latin typeface="Raleway" pitchFamily="2" charset="0"/>
                <a:cs typeface="Trebuchet MS"/>
              </a:rPr>
              <a:t> </a:t>
            </a:r>
            <a:r>
              <a:rPr sz="900" spc="56" dirty="0">
                <a:solidFill>
                  <a:srgbClr val="18323C"/>
                </a:solidFill>
                <a:latin typeface="Raleway" pitchFamily="2" charset="0"/>
                <a:cs typeface="Trebuchet MS"/>
              </a:rPr>
              <a:t>as</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the</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technical</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extension</a:t>
            </a:r>
            <a:r>
              <a:rPr sz="900" spc="98" dirty="0">
                <a:solidFill>
                  <a:srgbClr val="18323C"/>
                </a:solidFill>
                <a:latin typeface="Raleway" pitchFamily="2" charset="0"/>
                <a:cs typeface="Trebuchet MS"/>
              </a:rPr>
              <a:t> </a:t>
            </a:r>
            <a:r>
              <a:rPr sz="900" spc="9" dirty="0">
                <a:solidFill>
                  <a:srgbClr val="18323C"/>
                </a:solidFill>
                <a:latin typeface="Raleway" pitchFamily="2" charset="0"/>
                <a:cs typeface="Trebuchet MS"/>
              </a:rPr>
              <a:t>of</a:t>
            </a:r>
            <a:r>
              <a:rPr sz="900" spc="98" dirty="0">
                <a:solidFill>
                  <a:srgbClr val="18323C"/>
                </a:solidFill>
                <a:latin typeface="Raleway" pitchFamily="2" charset="0"/>
                <a:cs typeface="Trebuchet MS"/>
              </a:rPr>
              <a:t> </a:t>
            </a:r>
            <a:r>
              <a:rPr sz="900" spc="-23" dirty="0">
                <a:solidFill>
                  <a:srgbClr val="18323C"/>
                </a:solidFill>
                <a:latin typeface="Raleway" pitchFamily="2" charset="0"/>
                <a:cs typeface="Trebuchet MS"/>
              </a:rPr>
              <a:t>the </a:t>
            </a:r>
            <a:r>
              <a:rPr sz="900" dirty="0">
                <a:solidFill>
                  <a:srgbClr val="18323C"/>
                </a:solidFill>
                <a:latin typeface="Raleway" pitchFamily="2" charset="0"/>
                <a:cs typeface="Trebuchet MS"/>
              </a:rPr>
              <a:t>clients</a:t>
            </a:r>
            <a:r>
              <a:rPr sz="900" spc="122" dirty="0">
                <a:solidFill>
                  <a:srgbClr val="18323C"/>
                </a:solidFill>
                <a:latin typeface="Raleway" pitchFamily="2" charset="0"/>
                <a:cs typeface="Trebuchet MS"/>
              </a:rPr>
              <a:t> </a:t>
            </a:r>
            <a:r>
              <a:rPr sz="900" dirty="0">
                <a:solidFill>
                  <a:srgbClr val="18323C"/>
                </a:solidFill>
                <a:latin typeface="Raleway" pitchFamily="2" charset="0"/>
                <a:cs typeface="Trebuchet MS"/>
              </a:rPr>
              <a:t>will,</a:t>
            </a:r>
            <a:r>
              <a:rPr sz="900" spc="127" dirty="0">
                <a:solidFill>
                  <a:srgbClr val="18323C"/>
                </a:solidFill>
                <a:latin typeface="Raleway" pitchFamily="2" charset="0"/>
                <a:cs typeface="Trebuchet MS"/>
              </a:rPr>
              <a:t> </a:t>
            </a:r>
            <a:r>
              <a:rPr sz="900" dirty="0">
                <a:solidFill>
                  <a:srgbClr val="18323C"/>
                </a:solidFill>
                <a:latin typeface="Raleway" pitchFamily="2" charset="0"/>
                <a:cs typeface="Trebuchet MS"/>
              </a:rPr>
              <a:t>in</a:t>
            </a:r>
            <a:r>
              <a:rPr sz="900" spc="127" dirty="0">
                <a:solidFill>
                  <a:srgbClr val="18323C"/>
                </a:solidFill>
                <a:latin typeface="Raleway" pitchFamily="2" charset="0"/>
                <a:cs typeface="Trebuchet MS"/>
              </a:rPr>
              <a:t> </a:t>
            </a:r>
            <a:r>
              <a:rPr sz="900" spc="52" dirty="0">
                <a:solidFill>
                  <a:srgbClr val="18323C"/>
                </a:solidFill>
                <a:latin typeface="Raleway" pitchFamily="2" charset="0"/>
                <a:cs typeface="Trebuchet MS"/>
              </a:rPr>
              <a:t>developing</a:t>
            </a:r>
            <a:r>
              <a:rPr sz="900" spc="127" dirty="0">
                <a:solidFill>
                  <a:srgbClr val="18323C"/>
                </a:solidFill>
                <a:latin typeface="Raleway" pitchFamily="2" charset="0"/>
                <a:cs typeface="Trebuchet MS"/>
              </a:rPr>
              <a:t> </a:t>
            </a:r>
            <a:r>
              <a:rPr lang="en-US" sz="900" dirty="0">
                <a:solidFill>
                  <a:srgbClr val="18323C"/>
                </a:solidFill>
                <a:latin typeface="Raleway" pitchFamily="2" charset="0"/>
                <a:cs typeface="Trebuchet MS"/>
              </a:rPr>
              <a:t>cost-effective</a:t>
            </a:r>
            <a:r>
              <a:rPr sz="900" spc="122" dirty="0">
                <a:solidFill>
                  <a:srgbClr val="18323C"/>
                </a:solidFill>
                <a:latin typeface="Raleway" pitchFamily="2" charset="0"/>
                <a:cs typeface="Trebuchet MS"/>
              </a:rPr>
              <a:t> </a:t>
            </a:r>
            <a:r>
              <a:rPr sz="900" dirty="0">
                <a:solidFill>
                  <a:srgbClr val="18323C"/>
                </a:solidFill>
                <a:latin typeface="Raleway" pitchFamily="2" charset="0"/>
                <a:cs typeface="Trebuchet MS"/>
              </a:rPr>
              <a:t>integrated</a:t>
            </a:r>
            <a:r>
              <a:rPr sz="900" spc="127" dirty="0">
                <a:solidFill>
                  <a:srgbClr val="18323C"/>
                </a:solidFill>
                <a:latin typeface="Raleway" pitchFamily="2" charset="0"/>
                <a:cs typeface="Trebuchet MS"/>
              </a:rPr>
              <a:t> </a:t>
            </a:r>
            <a:r>
              <a:rPr sz="900" spc="-9" dirty="0">
                <a:solidFill>
                  <a:srgbClr val="18323C"/>
                </a:solidFill>
                <a:latin typeface="Raleway" pitchFamily="2" charset="0"/>
                <a:cs typeface="Trebuchet MS"/>
              </a:rPr>
              <a:t>solutions.</a:t>
            </a:r>
            <a:endParaRPr sz="900" dirty="0">
              <a:latin typeface="Raleway" pitchFamily="2" charset="0"/>
              <a:cs typeface="Trebuchet MS"/>
            </a:endParaRPr>
          </a:p>
          <a:p>
            <a:pPr>
              <a:spcBef>
                <a:spcPts val="47"/>
              </a:spcBef>
            </a:pPr>
            <a:endParaRPr sz="900" dirty="0">
              <a:latin typeface="Raleway" pitchFamily="2" charset="0"/>
              <a:cs typeface="Trebuchet MS"/>
            </a:endParaRPr>
          </a:p>
          <a:p>
            <a:pPr marL="11906" marR="41672">
              <a:lnSpc>
                <a:spcPct val="106300"/>
              </a:lnSpc>
              <a:spcBef>
                <a:spcPts val="5"/>
              </a:spcBef>
            </a:pPr>
            <a:r>
              <a:rPr sz="900" spc="28" dirty="0">
                <a:solidFill>
                  <a:srgbClr val="18323C"/>
                </a:solidFill>
                <a:latin typeface="Raleway" pitchFamily="2" charset="0"/>
                <a:cs typeface="Trebuchet MS"/>
              </a:rPr>
              <a:t>Innovation</a:t>
            </a:r>
            <a:r>
              <a:rPr sz="900" spc="33" dirty="0">
                <a:solidFill>
                  <a:srgbClr val="18323C"/>
                </a:solidFill>
                <a:latin typeface="Raleway" pitchFamily="2" charset="0"/>
                <a:cs typeface="Trebuchet MS"/>
              </a:rPr>
              <a:t> </a:t>
            </a:r>
            <a:r>
              <a:rPr sz="900" spc="28" dirty="0">
                <a:solidFill>
                  <a:srgbClr val="18323C"/>
                </a:solidFill>
                <a:latin typeface="Raleway" pitchFamily="2" charset="0"/>
                <a:cs typeface="Trebuchet MS"/>
              </a:rPr>
              <a:t>is</a:t>
            </a:r>
            <a:r>
              <a:rPr sz="900" spc="33" dirty="0">
                <a:solidFill>
                  <a:srgbClr val="18323C"/>
                </a:solidFill>
                <a:latin typeface="Raleway" pitchFamily="2" charset="0"/>
                <a:cs typeface="Trebuchet MS"/>
              </a:rPr>
              <a:t> </a:t>
            </a:r>
            <a:r>
              <a:rPr sz="900" spc="47" dirty="0">
                <a:solidFill>
                  <a:srgbClr val="18323C"/>
                </a:solidFill>
                <a:latin typeface="Raleway" pitchFamily="2" charset="0"/>
                <a:cs typeface="Trebuchet MS"/>
              </a:rPr>
              <a:t>key</a:t>
            </a:r>
            <a:r>
              <a:rPr sz="900" spc="33" dirty="0">
                <a:solidFill>
                  <a:srgbClr val="18323C"/>
                </a:solidFill>
                <a:latin typeface="Raleway" pitchFamily="2" charset="0"/>
                <a:cs typeface="Trebuchet MS"/>
              </a:rPr>
              <a:t> </a:t>
            </a:r>
            <a:r>
              <a:rPr sz="900" spc="28" dirty="0">
                <a:solidFill>
                  <a:srgbClr val="18323C"/>
                </a:solidFill>
                <a:latin typeface="Raleway" pitchFamily="2" charset="0"/>
                <a:cs typeface="Trebuchet MS"/>
              </a:rPr>
              <a:t>to</a:t>
            </a:r>
            <a:r>
              <a:rPr sz="900" spc="33" dirty="0">
                <a:solidFill>
                  <a:srgbClr val="18323C"/>
                </a:solidFill>
                <a:latin typeface="Raleway" pitchFamily="2" charset="0"/>
                <a:cs typeface="Trebuchet MS"/>
              </a:rPr>
              <a:t> </a:t>
            </a:r>
            <a:r>
              <a:rPr sz="900" spc="28" dirty="0">
                <a:solidFill>
                  <a:srgbClr val="18323C"/>
                </a:solidFill>
                <a:latin typeface="Raleway" pitchFamily="2" charset="0"/>
                <a:cs typeface="Trebuchet MS"/>
              </a:rPr>
              <a:t>our</a:t>
            </a:r>
            <a:r>
              <a:rPr sz="900" spc="33" dirty="0">
                <a:solidFill>
                  <a:srgbClr val="18323C"/>
                </a:solidFill>
                <a:latin typeface="Raleway" pitchFamily="2" charset="0"/>
                <a:cs typeface="Trebuchet MS"/>
              </a:rPr>
              <a:t> </a:t>
            </a:r>
            <a:r>
              <a:rPr sz="900" spc="28" dirty="0">
                <a:solidFill>
                  <a:srgbClr val="18323C"/>
                </a:solidFill>
                <a:latin typeface="Raleway" pitchFamily="2" charset="0"/>
                <a:cs typeface="Trebuchet MS"/>
              </a:rPr>
              <a:t>engineering</a:t>
            </a:r>
            <a:r>
              <a:rPr sz="900" spc="33" dirty="0">
                <a:solidFill>
                  <a:srgbClr val="18323C"/>
                </a:solidFill>
                <a:latin typeface="Raleway" pitchFamily="2" charset="0"/>
                <a:cs typeface="Trebuchet MS"/>
              </a:rPr>
              <a:t> </a:t>
            </a:r>
            <a:r>
              <a:rPr sz="900" spc="47" dirty="0">
                <a:solidFill>
                  <a:srgbClr val="18323C"/>
                </a:solidFill>
                <a:latin typeface="Raleway" pitchFamily="2" charset="0"/>
                <a:cs typeface="Trebuchet MS"/>
              </a:rPr>
              <a:t>approach</a:t>
            </a:r>
            <a:r>
              <a:rPr sz="900" spc="33" dirty="0">
                <a:solidFill>
                  <a:srgbClr val="18323C"/>
                </a:solidFill>
                <a:latin typeface="Raleway" pitchFamily="2" charset="0"/>
                <a:cs typeface="Trebuchet MS"/>
              </a:rPr>
              <a:t> </a:t>
            </a:r>
            <a:r>
              <a:rPr sz="900" spc="47" dirty="0">
                <a:solidFill>
                  <a:srgbClr val="18323C"/>
                </a:solidFill>
                <a:latin typeface="Raleway" pitchFamily="2" charset="0"/>
                <a:cs typeface="Trebuchet MS"/>
              </a:rPr>
              <a:t>and</a:t>
            </a:r>
            <a:r>
              <a:rPr sz="900" spc="33" dirty="0">
                <a:solidFill>
                  <a:srgbClr val="18323C"/>
                </a:solidFill>
                <a:latin typeface="Raleway" pitchFamily="2" charset="0"/>
                <a:cs typeface="Trebuchet MS"/>
              </a:rPr>
              <a:t> </a:t>
            </a:r>
            <a:r>
              <a:rPr sz="900" spc="28" dirty="0">
                <a:solidFill>
                  <a:srgbClr val="18323C"/>
                </a:solidFill>
                <a:latin typeface="Raleway" pitchFamily="2" charset="0"/>
                <a:cs typeface="Trebuchet MS"/>
              </a:rPr>
              <a:t>is</a:t>
            </a:r>
            <a:r>
              <a:rPr sz="900" spc="33" dirty="0">
                <a:solidFill>
                  <a:srgbClr val="18323C"/>
                </a:solidFill>
                <a:latin typeface="Raleway" pitchFamily="2" charset="0"/>
                <a:cs typeface="Trebuchet MS"/>
              </a:rPr>
              <a:t> </a:t>
            </a:r>
            <a:r>
              <a:rPr sz="900" spc="52" dirty="0">
                <a:solidFill>
                  <a:srgbClr val="18323C"/>
                </a:solidFill>
                <a:latin typeface="Raleway" pitchFamily="2" charset="0"/>
                <a:cs typeface="Trebuchet MS"/>
              </a:rPr>
              <a:t>enhanced</a:t>
            </a:r>
            <a:r>
              <a:rPr sz="900" spc="33" dirty="0">
                <a:solidFill>
                  <a:srgbClr val="18323C"/>
                </a:solidFill>
                <a:latin typeface="Raleway" pitchFamily="2" charset="0"/>
                <a:cs typeface="Trebuchet MS"/>
              </a:rPr>
              <a:t> by </a:t>
            </a:r>
            <a:r>
              <a:rPr sz="900" spc="19" dirty="0">
                <a:solidFill>
                  <a:srgbClr val="18323C"/>
                </a:solidFill>
                <a:latin typeface="Raleway" pitchFamily="2" charset="0"/>
                <a:cs typeface="Trebuchet MS"/>
              </a:rPr>
              <a:t>active</a:t>
            </a:r>
            <a:r>
              <a:rPr sz="900" spc="80" dirty="0">
                <a:solidFill>
                  <a:srgbClr val="18323C"/>
                </a:solidFill>
                <a:latin typeface="Raleway" pitchFamily="2" charset="0"/>
                <a:cs typeface="Trebuchet MS"/>
              </a:rPr>
              <a:t> </a:t>
            </a:r>
            <a:r>
              <a:rPr sz="900" spc="19" dirty="0">
                <a:solidFill>
                  <a:srgbClr val="18323C"/>
                </a:solidFill>
                <a:latin typeface="Raleway" pitchFamily="2" charset="0"/>
                <a:cs typeface="Trebuchet MS"/>
              </a:rPr>
              <a:t>participation</a:t>
            </a:r>
            <a:r>
              <a:rPr sz="900" spc="80" dirty="0">
                <a:solidFill>
                  <a:srgbClr val="18323C"/>
                </a:solidFill>
                <a:latin typeface="Raleway" pitchFamily="2" charset="0"/>
                <a:cs typeface="Trebuchet MS"/>
              </a:rPr>
              <a:t> </a:t>
            </a:r>
            <a:r>
              <a:rPr sz="900" spc="19" dirty="0">
                <a:solidFill>
                  <a:srgbClr val="18323C"/>
                </a:solidFill>
                <a:latin typeface="Raleway" pitchFamily="2" charset="0"/>
                <a:cs typeface="Trebuchet MS"/>
              </a:rPr>
              <a:t>in</a:t>
            </a:r>
            <a:r>
              <a:rPr sz="900" spc="80" dirty="0">
                <a:solidFill>
                  <a:srgbClr val="18323C"/>
                </a:solidFill>
                <a:latin typeface="Raleway" pitchFamily="2" charset="0"/>
                <a:cs typeface="Trebuchet MS"/>
              </a:rPr>
              <a:t> </a:t>
            </a:r>
            <a:r>
              <a:rPr sz="900" spc="56" dirty="0">
                <a:solidFill>
                  <a:srgbClr val="18323C"/>
                </a:solidFill>
                <a:latin typeface="Raleway" pitchFamily="2" charset="0"/>
                <a:cs typeface="Trebuchet MS"/>
              </a:rPr>
              <a:t>numerous</a:t>
            </a:r>
            <a:r>
              <a:rPr sz="900" spc="80" dirty="0">
                <a:solidFill>
                  <a:srgbClr val="18323C"/>
                </a:solidFill>
                <a:latin typeface="Raleway" pitchFamily="2" charset="0"/>
                <a:cs typeface="Trebuchet MS"/>
              </a:rPr>
              <a:t> </a:t>
            </a:r>
            <a:r>
              <a:rPr sz="900" spc="19" dirty="0">
                <a:solidFill>
                  <a:srgbClr val="18323C"/>
                </a:solidFill>
                <a:latin typeface="Raleway" pitchFamily="2" charset="0"/>
                <a:cs typeface="Trebuchet MS"/>
              </a:rPr>
              <a:t>professional</a:t>
            </a:r>
            <a:r>
              <a:rPr sz="900" spc="80" dirty="0">
                <a:solidFill>
                  <a:srgbClr val="18323C"/>
                </a:solidFill>
                <a:latin typeface="Raleway" pitchFamily="2" charset="0"/>
                <a:cs typeface="Trebuchet MS"/>
              </a:rPr>
              <a:t> </a:t>
            </a:r>
            <a:r>
              <a:rPr sz="900" spc="19" dirty="0">
                <a:solidFill>
                  <a:srgbClr val="18323C"/>
                </a:solidFill>
                <a:latin typeface="Raleway" pitchFamily="2" charset="0"/>
                <a:cs typeface="Trebuchet MS"/>
              </a:rPr>
              <a:t>associations,</a:t>
            </a:r>
            <a:r>
              <a:rPr sz="900" spc="84" dirty="0">
                <a:solidFill>
                  <a:srgbClr val="18323C"/>
                </a:solidFill>
                <a:latin typeface="Raleway" pitchFamily="2" charset="0"/>
                <a:cs typeface="Trebuchet MS"/>
              </a:rPr>
              <a:t> </a:t>
            </a:r>
            <a:r>
              <a:rPr sz="900" spc="-23" dirty="0">
                <a:solidFill>
                  <a:srgbClr val="18323C"/>
                </a:solidFill>
                <a:latin typeface="Raleway" pitchFamily="2" charset="0"/>
                <a:cs typeface="Trebuchet MS"/>
              </a:rPr>
              <a:t>an</a:t>
            </a:r>
            <a:r>
              <a:rPr sz="900" spc="9" dirty="0">
                <a:solidFill>
                  <a:srgbClr val="18323C"/>
                </a:solidFill>
                <a:latin typeface="Raleway" pitchFamily="2" charset="0"/>
                <a:cs typeface="Trebuchet MS"/>
              </a:rPr>
              <a:t> internal</a:t>
            </a:r>
            <a:r>
              <a:rPr sz="900" spc="84" dirty="0">
                <a:solidFill>
                  <a:srgbClr val="18323C"/>
                </a:solidFill>
                <a:latin typeface="Raleway" pitchFamily="2" charset="0"/>
                <a:cs typeface="Trebuchet MS"/>
              </a:rPr>
              <a:t> </a:t>
            </a:r>
            <a:r>
              <a:rPr sz="900" spc="9" dirty="0">
                <a:solidFill>
                  <a:srgbClr val="18323C"/>
                </a:solidFill>
                <a:latin typeface="Raleway" pitchFamily="2" charset="0"/>
                <a:cs typeface="Trebuchet MS"/>
              </a:rPr>
              <a:t>research</a:t>
            </a:r>
            <a:r>
              <a:rPr sz="900" spc="89" dirty="0">
                <a:solidFill>
                  <a:srgbClr val="18323C"/>
                </a:solidFill>
                <a:latin typeface="Raleway" pitchFamily="2" charset="0"/>
                <a:cs typeface="Trebuchet MS"/>
              </a:rPr>
              <a:t> </a:t>
            </a:r>
            <a:r>
              <a:rPr sz="900" spc="47" dirty="0">
                <a:solidFill>
                  <a:srgbClr val="18323C"/>
                </a:solidFill>
                <a:latin typeface="Raleway" pitchFamily="2" charset="0"/>
                <a:cs typeface="Trebuchet MS"/>
              </a:rPr>
              <a:t>and</a:t>
            </a:r>
            <a:r>
              <a:rPr sz="900" spc="89" dirty="0">
                <a:solidFill>
                  <a:srgbClr val="18323C"/>
                </a:solidFill>
                <a:latin typeface="Raleway" pitchFamily="2" charset="0"/>
                <a:cs typeface="Trebuchet MS"/>
              </a:rPr>
              <a:t> </a:t>
            </a:r>
            <a:r>
              <a:rPr sz="900" spc="52" dirty="0">
                <a:solidFill>
                  <a:srgbClr val="18323C"/>
                </a:solidFill>
                <a:latin typeface="Raleway" pitchFamily="2" charset="0"/>
                <a:cs typeface="Trebuchet MS"/>
              </a:rPr>
              <a:t>development</a:t>
            </a:r>
            <a:r>
              <a:rPr sz="900" spc="89" dirty="0">
                <a:solidFill>
                  <a:srgbClr val="18323C"/>
                </a:solidFill>
                <a:latin typeface="Raleway" pitchFamily="2" charset="0"/>
                <a:cs typeface="Trebuchet MS"/>
              </a:rPr>
              <a:t> </a:t>
            </a:r>
            <a:r>
              <a:rPr sz="900" spc="9" dirty="0">
                <a:solidFill>
                  <a:srgbClr val="18323C"/>
                </a:solidFill>
                <a:latin typeface="Raleway" pitchFamily="2" charset="0"/>
                <a:cs typeface="Trebuchet MS"/>
              </a:rPr>
              <a:t>subsidiary,</a:t>
            </a:r>
            <a:r>
              <a:rPr sz="900" spc="89" dirty="0">
                <a:solidFill>
                  <a:srgbClr val="18323C"/>
                </a:solidFill>
                <a:latin typeface="Raleway" pitchFamily="2" charset="0"/>
                <a:cs typeface="Trebuchet MS"/>
              </a:rPr>
              <a:t> </a:t>
            </a:r>
            <a:r>
              <a:rPr sz="900" spc="47" dirty="0">
                <a:solidFill>
                  <a:srgbClr val="18323C"/>
                </a:solidFill>
                <a:latin typeface="Raleway" pitchFamily="2" charset="0"/>
                <a:cs typeface="Trebuchet MS"/>
              </a:rPr>
              <a:t>and</a:t>
            </a:r>
            <a:r>
              <a:rPr sz="900" spc="89" dirty="0">
                <a:solidFill>
                  <a:srgbClr val="18323C"/>
                </a:solidFill>
                <a:latin typeface="Raleway" pitchFamily="2" charset="0"/>
                <a:cs typeface="Trebuchet MS"/>
              </a:rPr>
              <a:t> </a:t>
            </a:r>
            <a:r>
              <a:rPr sz="900" spc="9" dirty="0">
                <a:solidFill>
                  <a:srgbClr val="18323C"/>
                </a:solidFill>
                <a:latin typeface="Raleway" pitchFamily="2" charset="0"/>
                <a:cs typeface="Trebuchet MS"/>
              </a:rPr>
              <a:t>an</a:t>
            </a:r>
            <a:r>
              <a:rPr sz="900" spc="89" dirty="0">
                <a:solidFill>
                  <a:srgbClr val="18323C"/>
                </a:solidFill>
                <a:latin typeface="Raleway" pitchFamily="2" charset="0"/>
                <a:cs typeface="Trebuchet MS"/>
              </a:rPr>
              <a:t> </a:t>
            </a:r>
            <a:r>
              <a:rPr sz="900" spc="-9" dirty="0">
                <a:solidFill>
                  <a:srgbClr val="18323C"/>
                </a:solidFill>
                <a:latin typeface="Raleway" pitchFamily="2" charset="0"/>
                <a:cs typeface="Trebuchet MS"/>
              </a:rPr>
              <a:t>international </a:t>
            </a:r>
            <a:r>
              <a:rPr sz="900" dirty="0">
                <a:solidFill>
                  <a:srgbClr val="18323C"/>
                </a:solidFill>
                <a:latin typeface="Raleway" pitchFamily="2" charset="0"/>
                <a:cs typeface="Trebuchet MS"/>
              </a:rPr>
              <a:t>reputation</a:t>
            </a:r>
            <a:r>
              <a:rPr sz="900" spc="94" dirty="0">
                <a:solidFill>
                  <a:srgbClr val="18323C"/>
                </a:solidFill>
                <a:latin typeface="Raleway" pitchFamily="2" charset="0"/>
                <a:cs typeface="Trebuchet MS"/>
              </a:rPr>
              <a:t> </a:t>
            </a:r>
            <a:r>
              <a:rPr sz="900" dirty="0">
                <a:solidFill>
                  <a:srgbClr val="18323C"/>
                </a:solidFill>
                <a:latin typeface="Raleway" pitchFamily="2" charset="0"/>
                <a:cs typeface="Trebuchet MS"/>
              </a:rPr>
              <a:t>for</a:t>
            </a:r>
            <a:r>
              <a:rPr sz="900" spc="98" dirty="0">
                <a:solidFill>
                  <a:srgbClr val="18323C"/>
                </a:solidFill>
                <a:latin typeface="Raleway" pitchFamily="2" charset="0"/>
                <a:cs typeface="Trebuchet MS"/>
              </a:rPr>
              <a:t> </a:t>
            </a:r>
            <a:r>
              <a:rPr sz="900" dirty="0">
                <a:solidFill>
                  <a:srgbClr val="18323C"/>
                </a:solidFill>
                <a:latin typeface="Raleway" pitchFamily="2" charset="0"/>
                <a:cs typeface="Trebuchet MS"/>
              </a:rPr>
              <a:t>innovation</a:t>
            </a:r>
            <a:r>
              <a:rPr sz="900" spc="98" dirty="0">
                <a:solidFill>
                  <a:srgbClr val="18323C"/>
                </a:solidFill>
                <a:latin typeface="Raleway" pitchFamily="2" charset="0"/>
                <a:cs typeface="Trebuchet MS"/>
              </a:rPr>
              <a:t> </a:t>
            </a:r>
            <a:r>
              <a:rPr sz="900" spc="52" dirty="0">
                <a:solidFill>
                  <a:srgbClr val="18323C"/>
                </a:solidFill>
                <a:latin typeface="Raleway" pitchFamily="2" charset="0"/>
                <a:cs typeface="Trebuchet MS"/>
              </a:rPr>
              <a:t>evidenced</a:t>
            </a:r>
            <a:r>
              <a:rPr sz="900" spc="94" dirty="0">
                <a:solidFill>
                  <a:srgbClr val="18323C"/>
                </a:solidFill>
                <a:latin typeface="Raleway" pitchFamily="2" charset="0"/>
                <a:cs typeface="Trebuchet MS"/>
              </a:rPr>
              <a:t> </a:t>
            </a:r>
            <a:r>
              <a:rPr sz="900" spc="56" dirty="0">
                <a:solidFill>
                  <a:srgbClr val="18323C"/>
                </a:solidFill>
                <a:latin typeface="Raleway" pitchFamily="2" charset="0"/>
                <a:cs typeface="Trebuchet MS"/>
              </a:rPr>
              <a:t>by</a:t>
            </a:r>
            <a:r>
              <a:rPr sz="900" spc="98" dirty="0">
                <a:solidFill>
                  <a:srgbClr val="18323C"/>
                </a:solidFill>
                <a:latin typeface="Raleway" pitchFamily="2" charset="0"/>
                <a:cs typeface="Trebuchet MS"/>
              </a:rPr>
              <a:t> </a:t>
            </a:r>
            <a:r>
              <a:rPr sz="900" spc="56" dirty="0">
                <a:solidFill>
                  <a:srgbClr val="18323C"/>
                </a:solidFill>
                <a:latin typeface="Raleway" pitchFamily="2" charset="0"/>
                <a:cs typeface="Trebuchet MS"/>
              </a:rPr>
              <a:t>numerous</a:t>
            </a:r>
            <a:r>
              <a:rPr sz="900" spc="98" dirty="0">
                <a:solidFill>
                  <a:srgbClr val="18323C"/>
                </a:solidFill>
                <a:latin typeface="Raleway" pitchFamily="2" charset="0"/>
                <a:cs typeface="Trebuchet MS"/>
              </a:rPr>
              <a:t> </a:t>
            </a:r>
            <a:r>
              <a:rPr sz="900" spc="47" dirty="0">
                <a:solidFill>
                  <a:srgbClr val="18323C"/>
                </a:solidFill>
                <a:latin typeface="Raleway" pitchFamily="2" charset="0"/>
                <a:cs typeface="Trebuchet MS"/>
              </a:rPr>
              <a:t>published</a:t>
            </a:r>
            <a:r>
              <a:rPr sz="900" spc="94" dirty="0">
                <a:solidFill>
                  <a:srgbClr val="18323C"/>
                </a:solidFill>
                <a:latin typeface="Raleway" pitchFamily="2" charset="0"/>
                <a:cs typeface="Trebuchet MS"/>
              </a:rPr>
              <a:t> </a:t>
            </a:r>
            <a:r>
              <a:rPr sz="900" spc="-9" dirty="0">
                <a:solidFill>
                  <a:srgbClr val="18323C"/>
                </a:solidFill>
                <a:latin typeface="Raleway" pitchFamily="2" charset="0"/>
                <a:cs typeface="Trebuchet MS"/>
              </a:rPr>
              <a:t>articles </a:t>
            </a:r>
            <a:r>
              <a:rPr sz="900" spc="47" dirty="0">
                <a:solidFill>
                  <a:srgbClr val="18323C"/>
                </a:solidFill>
                <a:latin typeface="Raleway" pitchFamily="2" charset="0"/>
                <a:cs typeface="Trebuchet MS"/>
              </a:rPr>
              <a:t>and</a:t>
            </a:r>
            <a:r>
              <a:rPr sz="900" spc="14" dirty="0">
                <a:solidFill>
                  <a:srgbClr val="18323C"/>
                </a:solidFill>
                <a:latin typeface="Raleway" pitchFamily="2" charset="0"/>
                <a:cs typeface="Trebuchet MS"/>
              </a:rPr>
              <a:t> </a:t>
            </a:r>
            <a:r>
              <a:rPr sz="900" spc="42" dirty="0">
                <a:solidFill>
                  <a:srgbClr val="18323C"/>
                </a:solidFill>
                <a:latin typeface="Raleway" pitchFamily="2" charset="0"/>
                <a:cs typeface="Trebuchet MS"/>
              </a:rPr>
              <a:t>keynote</a:t>
            </a:r>
            <a:r>
              <a:rPr sz="900" spc="19" dirty="0">
                <a:solidFill>
                  <a:srgbClr val="18323C"/>
                </a:solidFill>
                <a:latin typeface="Raleway" pitchFamily="2" charset="0"/>
                <a:cs typeface="Trebuchet MS"/>
              </a:rPr>
              <a:t> </a:t>
            </a:r>
            <a:r>
              <a:rPr sz="900" spc="-9" dirty="0">
                <a:solidFill>
                  <a:srgbClr val="18323C"/>
                </a:solidFill>
                <a:latin typeface="Raleway" pitchFamily="2" charset="0"/>
                <a:cs typeface="Trebuchet MS"/>
              </a:rPr>
              <a:t>presentations.</a:t>
            </a:r>
            <a:endParaRPr sz="900" dirty="0">
              <a:latin typeface="Raleway" pitchFamily="2" charset="0"/>
              <a:cs typeface="Trebuchet MS"/>
            </a:endParaRPr>
          </a:p>
        </p:txBody>
      </p:sp>
      <p:sp>
        <p:nvSpPr>
          <p:cNvPr id="27" name="object 16">
            <a:extLst>
              <a:ext uri="{FF2B5EF4-FFF2-40B4-BE49-F238E27FC236}">
                <a16:creationId xmlns:a16="http://schemas.microsoft.com/office/drawing/2014/main" id="{FEDD3050-FA92-1063-957F-E7B59B9DDA1C}"/>
              </a:ext>
            </a:extLst>
          </p:cNvPr>
          <p:cNvSpPr txBox="1">
            <a:spLocks/>
          </p:cNvSpPr>
          <p:nvPr/>
        </p:nvSpPr>
        <p:spPr>
          <a:xfrm>
            <a:off x="10110632" y="6702032"/>
            <a:ext cx="1859279" cy="92333"/>
          </a:xfrm>
          <a:prstGeom prst="rect">
            <a:avLst/>
          </a:prstGeom>
        </p:spPr>
        <p:txBody>
          <a:bodyPr vert="horz" wrap="square" lIns="0" tIns="0" rIns="0" bIns="0" rtlCol="0">
            <a:spAutoFit/>
          </a:bodyPr>
          <a:lstStyle>
            <a:defPPr>
              <a:defRPr lang="en-US" kern="0"/>
            </a:defPPr>
            <a:lvl1pPr marL="0" algn="l" defTabSz="914400" rtl="0" eaLnBrk="1" latinLnBrk="0" hangingPunct="1">
              <a:defRPr sz="600" b="0" i="0" kern="1200">
                <a:solidFill>
                  <a:srgbClr val="29377D"/>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
              <a:spcBef>
                <a:spcPts val="56"/>
              </a:spcBef>
            </a:pPr>
            <a:r>
              <a:rPr lang="en-US" spc="95">
                <a:solidFill>
                  <a:schemeClr val="bg1"/>
                </a:solidFill>
              </a:rPr>
              <a:t>STRICTLY</a:t>
            </a:r>
            <a:r>
              <a:rPr lang="en-US" spc="120">
                <a:solidFill>
                  <a:schemeClr val="bg1"/>
                </a:solidFill>
              </a:rPr>
              <a:t> </a:t>
            </a:r>
            <a:r>
              <a:rPr lang="en-US" spc="90">
                <a:solidFill>
                  <a:schemeClr val="bg1"/>
                </a:solidFill>
              </a:rPr>
              <a:t>PRIVATE</a:t>
            </a:r>
            <a:r>
              <a:rPr lang="en-US" spc="120">
                <a:solidFill>
                  <a:schemeClr val="bg1"/>
                </a:solidFill>
              </a:rPr>
              <a:t> </a:t>
            </a:r>
            <a:r>
              <a:rPr lang="en-US">
                <a:solidFill>
                  <a:schemeClr val="bg1"/>
                </a:solidFill>
              </a:rPr>
              <a:t>&amp;</a:t>
            </a:r>
            <a:r>
              <a:rPr lang="en-US" spc="120">
                <a:solidFill>
                  <a:schemeClr val="bg1"/>
                </a:solidFill>
              </a:rPr>
              <a:t> </a:t>
            </a:r>
            <a:r>
              <a:rPr lang="en-US" spc="100">
                <a:solidFill>
                  <a:schemeClr val="bg1"/>
                </a:solidFill>
              </a:rPr>
              <a:t>CONFIDENTIAL</a:t>
            </a:r>
            <a:r>
              <a:rPr lang="en-US" spc="125">
                <a:solidFill>
                  <a:schemeClr val="bg1"/>
                </a:solidFill>
              </a:rPr>
              <a:t> </a:t>
            </a:r>
            <a:r>
              <a:rPr lang="en-US" spc="40">
                <a:solidFill>
                  <a:schemeClr val="bg1"/>
                </a:solidFill>
              </a:rPr>
              <a:t>2023</a:t>
            </a:r>
            <a:endParaRPr lang="en-US" spc="38" dirty="0">
              <a:solidFill>
                <a:schemeClr val="bg1"/>
              </a:solidFill>
            </a:endParaRPr>
          </a:p>
        </p:txBody>
      </p:sp>
      <p:pic>
        <p:nvPicPr>
          <p:cNvPr id="28" name="Picture 27" descr="Text&#10;&#10;Description automatically generated with low confidence">
            <a:extLst>
              <a:ext uri="{FF2B5EF4-FFF2-40B4-BE49-F238E27FC236}">
                <a16:creationId xmlns:a16="http://schemas.microsoft.com/office/drawing/2014/main" id="{9FD4B447-B74B-04F4-CB9F-7D06BB595D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91" y="6393600"/>
            <a:ext cx="1399847" cy="385000"/>
          </a:xfrm>
          <a:prstGeom prst="rect">
            <a:avLst/>
          </a:prstGeom>
        </p:spPr>
      </p:pic>
    </p:spTree>
    <p:extLst>
      <p:ext uri="{BB962C8B-B14F-4D97-AF65-F5344CB8AC3E}">
        <p14:creationId xmlns:p14="http://schemas.microsoft.com/office/powerpoint/2010/main" val="325649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18043</TotalTime>
  <Words>1653</Words>
  <Application>Microsoft Office PowerPoint</Application>
  <PresentationFormat>Widescreen</PresentationFormat>
  <Paragraphs>98</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vt:lpstr>
      <vt:lpstr>Arial</vt:lpstr>
      <vt:lpstr>Avenir Black</vt:lpstr>
      <vt:lpstr>Avenir Heavy</vt:lpstr>
      <vt:lpstr>Calibri</vt:lpstr>
      <vt:lpstr>Calibri Light</vt:lpstr>
      <vt:lpstr>Raleway</vt:lpstr>
      <vt:lpstr>Office Theme</vt:lpstr>
      <vt:lpstr>PowerPoint Presentation</vt:lpstr>
      <vt:lpstr>CRITICAL INFRASTRUCTURE PROBLEMS WE SOLVE.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ENGINEERING SOLUTIONS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French</dc:creator>
  <cp:lastModifiedBy>Jon French</cp:lastModifiedBy>
  <cp:revision>42</cp:revision>
  <dcterms:created xsi:type="dcterms:W3CDTF">2023-07-11T18:04:17Z</dcterms:created>
  <dcterms:modified xsi:type="dcterms:W3CDTF">2025-09-25T23:27:03Z</dcterms:modified>
</cp:coreProperties>
</file>